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256" r:id="rId2"/>
    <p:sldId id="271" r:id="rId3"/>
    <p:sldId id="272" r:id="rId4"/>
    <p:sldId id="273" r:id="rId5"/>
    <p:sldId id="274" r:id="rId6"/>
    <p:sldId id="260" r:id="rId7"/>
  </p:sldIdLst>
  <p:sldSz cx="18288000" cy="10287000"/>
  <p:notesSz cx="6858000" cy="9144000"/>
  <p:embeddedFontLst>
    <p:embeddedFont>
      <p:font typeface="Arial Black" panose="020B0A04020102020204" pitchFamily="34" charset="0"/>
      <p:bold r:id="rId9"/>
    </p:embeddedFont>
    <p:embeddedFont>
      <p:font typeface="Calibri" panose="020F0502020204030204" pitchFamily="34" charset="0"/>
      <p:regular r:id="rId10"/>
      <p:bold r:id="rId11"/>
      <p:italic r:id="rId12"/>
      <p:boldItalic r:id="rId13"/>
    </p:embeddedFont>
    <p:embeddedFont>
      <p:font typeface="Open Sans Light" panose="020B0306030504020204" pitchFamily="34" charset="0"/>
      <p:regular r:id="rId14"/>
      <p:italic r:id="rId15"/>
    </p:embeddedFont>
    <p:embeddedFont>
      <p:font typeface="Verdana" panose="020B060403050404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FEB110-7FBB-4888-8358-89B2D9798E79}" v="6" dt="2021-10-23T23:37:48.792"/>
  </p1510:revLst>
</p1510:revInfo>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édio 1 - Destaqu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Estilo com Tema 1 - Destaqu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65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tableStyles" Target="tableStyle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hramuali@gmail.com" userId="f2120423b11a9ed0" providerId="LiveId" clId="{F3FEB110-7FBB-4888-8358-89B2D9798E79}"/>
    <pc:docChg chg="undo custSel addSld delSld modSld">
      <pc:chgData name="bahramuali@gmail.com" userId="f2120423b11a9ed0" providerId="LiveId" clId="{F3FEB110-7FBB-4888-8358-89B2D9798E79}" dt="2021-10-24T00:13:29.922" v="1321" actId="20577"/>
      <pc:docMkLst>
        <pc:docMk/>
      </pc:docMkLst>
      <pc:sldChg chg="modSp mod modTransition">
        <pc:chgData name="bahramuali@gmail.com" userId="f2120423b11a9ed0" providerId="LiveId" clId="{F3FEB110-7FBB-4888-8358-89B2D9798E79}" dt="2021-10-23T23:35:02.350" v="1315"/>
        <pc:sldMkLst>
          <pc:docMk/>
          <pc:sldMk cId="0" sldId="256"/>
        </pc:sldMkLst>
        <pc:spChg chg="mod">
          <ac:chgData name="bahramuali@gmail.com" userId="f2120423b11a9ed0" providerId="LiveId" clId="{F3FEB110-7FBB-4888-8358-89B2D9798E79}" dt="2021-10-23T20:00:38.135" v="305" actId="20577"/>
          <ac:spMkLst>
            <pc:docMk/>
            <pc:sldMk cId="0" sldId="256"/>
            <ac:spMk id="10" creationId="{FDAB702D-9E4F-4EE5-8146-703C102F20F4}"/>
          </ac:spMkLst>
        </pc:spChg>
      </pc:sldChg>
      <pc:sldChg chg="modTransition">
        <pc:chgData name="bahramuali@gmail.com" userId="f2120423b11a9ed0" providerId="LiveId" clId="{F3FEB110-7FBB-4888-8358-89B2D9798E79}" dt="2021-10-23T23:35:02.350" v="1315"/>
        <pc:sldMkLst>
          <pc:docMk/>
          <pc:sldMk cId="183378310" sldId="260"/>
        </pc:sldMkLst>
      </pc:sldChg>
      <pc:sldChg chg="addSp delSp modSp mod modTransition modNotesTx">
        <pc:chgData name="bahramuali@gmail.com" userId="f2120423b11a9ed0" providerId="LiveId" clId="{F3FEB110-7FBB-4888-8358-89B2D9798E79}" dt="2021-10-23T23:35:02.350" v="1315"/>
        <pc:sldMkLst>
          <pc:docMk/>
          <pc:sldMk cId="2632278894" sldId="271"/>
        </pc:sldMkLst>
        <pc:spChg chg="mod">
          <ac:chgData name="bahramuali@gmail.com" userId="f2120423b11a9ed0" providerId="LiveId" clId="{F3FEB110-7FBB-4888-8358-89B2D9798E79}" dt="2021-10-23T22:32:10.880" v="372" actId="20577"/>
          <ac:spMkLst>
            <pc:docMk/>
            <pc:sldMk cId="2632278894" sldId="271"/>
            <ac:spMk id="5" creationId="{CFAC92FC-C869-43D6-AFC0-2D02914102C7}"/>
          </ac:spMkLst>
        </pc:spChg>
        <pc:spChg chg="add del mod">
          <ac:chgData name="bahramuali@gmail.com" userId="f2120423b11a9ed0" providerId="LiveId" clId="{F3FEB110-7FBB-4888-8358-89B2D9798E79}" dt="2021-10-23T23:30:41.959" v="1312" actId="20577"/>
          <ac:spMkLst>
            <pc:docMk/>
            <pc:sldMk cId="2632278894" sldId="271"/>
            <ac:spMk id="8" creationId="{6AAD4171-2518-4EAA-A84E-23EFFA4C15EB}"/>
          </ac:spMkLst>
        </pc:spChg>
        <pc:spChg chg="add del mod">
          <ac:chgData name="bahramuali@gmail.com" userId="f2120423b11a9ed0" providerId="LiveId" clId="{F3FEB110-7FBB-4888-8358-89B2D9798E79}" dt="2021-10-23T22:30:57.500" v="314" actId="22"/>
          <ac:spMkLst>
            <pc:docMk/>
            <pc:sldMk cId="2632278894" sldId="271"/>
            <ac:spMk id="9" creationId="{4EC0708F-EA5F-42D6-A1D1-A51C96D934E3}"/>
          </ac:spMkLst>
        </pc:spChg>
      </pc:sldChg>
      <pc:sldChg chg="addSp delSp modSp new del mod chgLayout">
        <pc:chgData name="bahramuali@gmail.com" userId="f2120423b11a9ed0" providerId="LiveId" clId="{F3FEB110-7FBB-4888-8358-89B2D9798E79}" dt="2021-10-23T19:50:48.548" v="160" actId="2696"/>
        <pc:sldMkLst>
          <pc:docMk/>
          <pc:sldMk cId="1224456746" sldId="272"/>
        </pc:sldMkLst>
        <pc:spChg chg="del mod">
          <ac:chgData name="bahramuali@gmail.com" userId="f2120423b11a9ed0" providerId="LiveId" clId="{F3FEB110-7FBB-4888-8358-89B2D9798E79}" dt="2021-10-23T19:50:45.752" v="159" actId="6264"/>
          <ac:spMkLst>
            <pc:docMk/>
            <pc:sldMk cId="1224456746" sldId="272"/>
            <ac:spMk id="2" creationId="{64EF9444-CB46-44CB-8FC8-E42FD83F7B96}"/>
          </ac:spMkLst>
        </pc:spChg>
        <pc:spChg chg="del">
          <ac:chgData name="bahramuali@gmail.com" userId="f2120423b11a9ed0" providerId="LiveId" clId="{F3FEB110-7FBB-4888-8358-89B2D9798E79}" dt="2021-10-23T19:50:45.752" v="159" actId="6264"/>
          <ac:spMkLst>
            <pc:docMk/>
            <pc:sldMk cId="1224456746" sldId="272"/>
            <ac:spMk id="3" creationId="{B40C8B70-7BF3-4B3A-A327-5991777CF221}"/>
          </ac:spMkLst>
        </pc:spChg>
        <pc:spChg chg="add mod ord">
          <ac:chgData name="bahramuali@gmail.com" userId="f2120423b11a9ed0" providerId="LiveId" clId="{F3FEB110-7FBB-4888-8358-89B2D9798E79}" dt="2021-10-23T19:50:45.752" v="159" actId="6264"/>
          <ac:spMkLst>
            <pc:docMk/>
            <pc:sldMk cId="1224456746" sldId="272"/>
            <ac:spMk id="4" creationId="{671E4272-CC97-4D71-A0BB-CE88EE1D42C4}"/>
          </ac:spMkLst>
        </pc:spChg>
        <pc:spChg chg="add mod ord">
          <ac:chgData name="bahramuali@gmail.com" userId="f2120423b11a9ed0" providerId="LiveId" clId="{F3FEB110-7FBB-4888-8358-89B2D9798E79}" dt="2021-10-23T19:50:45.752" v="159" actId="6264"/>
          <ac:spMkLst>
            <pc:docMk/>
            <pc:sldMk cId="1224456746" sldId="272"/>
            <ac:spMk id="5" creationId="{524DC536-303D-4682-BF46-CB9D556A2A93}"/>
          </ac:spMkLst>
        </pc:spChg>
      </pc:sldChg>
      <pc:sldChg chg="modSp add del mod modTransition modNotesTx">
        <pc:chgData name="bahramuali@gmail.com" userId="f2120423b11a9ed0" providerId="LiveId" clId="{F3FEB110-7FBB-4888-8358-89B2D9798E79}" dt="2021-10-24T00:10:57.859" v="1320" actId="47"/>
        <pc:sldMkLst>
          <pc:docMk/>
          <pc:sldMk cId="2977653359" sldId="272"/>
        </pc:sldMkLst>
        <pc:spChg chg="mod">
          <ac:chgData name="bahramuali@gmail.com" userId="f2120423b11a9ed0" providerId="LiveId" clId="{F3FEB110-7FBB-4888-8358-89B2D9798E79}" dt="2021-10-23T23:37:43.298" v="1317" actId="207"/>
          <ac:spMkLst>
            <pc:docMk/>
            <pc:sldMk cId="2977653359" sldId="272"/>
            <ac:spMk id="5" creationId="{CFAC92FC-C869-43D6-AFC0-2D02914102C7}"/>
          </ac:spMkLst>
        </pc:spChg>
        <pc:spChg chg="mod">
          <ac:chgData name="bahramuali@gmail.com" userId="f2120423b11a9ed0" providerId="LiveId" clId="{F3FEB110-7FBB-4888-8358-89B2D9798E79}" dt="2021-10-23T22:49:29.431" v="862" actId="113"/>
          <ac:spMkLst>
            <pc:docMk/>
            <pc:sldMk cId="2977653359" sldId="272"/>
            <ac:spMk id="8" creationId="{6AAD4171-2518-4EAA-A84E-23EFFA4C15EB}"/>
          </ac:spMkLst>
        </pc:spChg>
      </pc:sldChg>
      <pc:sldChg chg="new del">
        <pc:chgData name="bahramuali@gmail.com" userId="f2120423b11a9ed0" providerId="LiveId" clId="{F3FEB110-7FBB-4888-8358-89B2D9798E79}" dt="2021-10-23T22:50:39.780" v="864" actId="2696"/>
        <pc:sldMkLst>
          <pc:docMk/>
          <pc:sldMk cId="796428180" sldId="273"/>
        </pc:sldMkLst>
      </pc:sldChg>
      <pc:sldChg chg="addSp delSp modSp add mod modTransition">
        <pc:chgData name="bahramuali@gmail.com" userId="f2120423b11a9ed0" providerId="LiveId" clId="{F3FEB110-7FBB-4888-8358-89B2D9798E79}" dt="2021-10-23T23:35:02.350" v="1315"/>
        <pc:sldMkLst>
          <pc:docMk/>
          <pc:sldMk cId="3742635357" sldId="273"/>
        </pc:sldMkLst>
        <pc:spChg chg="mod">
          <ac:chgData name="bahramuali@gmail.com" userId="f2120423b11a9ed0" providerId="LiveId" clId="{F3FEB110-7FBB-4888-8358-89B2D9798E79}" dt="2021-10-23T23:08:31.220" v="1205" actId="6549"/>
          <ac:spMkLst>
            <pc:docMk/>
            <pc:sldMk cId="3742635357" sldId="273"/>
            <ac:spMk id="5" creationId="{CFAC92FC-C869-43D6-AFC0-2D02914102C7}"/>
          </ac:spMkLst>
        </pc:spChg>
        <pc:spChg chg="del mod">
          <ac:chgData name="bahramuali@gmail.com" userId="f2120423b11a9ed0" providerId="LiveId" clId="{F3FEB110-7FBB-4888-8358-89B2D9798E79}" dt="2021-10-23T22:54:59.700" v="879"/>
          <ac:spMkLst>
            <pc:docMk/>
            <pc:sldMk cId="3742635357" sldId="273"/>
            <ac:spMk id="8" creationId="{6AAD4171-2518-4EAA-A84E-23EFFA4C15EB}"/>
          </ac:spMkLst>
        </pc:spChg>
        <pc:spChg chg="add mod">
          <ac:chgData name="bahramuali@gmail.com" userId="f2120423b11a9ed0" providerId="LiveId" clId="{F3FEB110-7FBB-4888-8358-89B2D9798E79}" dt="2021-10-23T23:09:42.273" v="1219" actId="20577"/>
          <ac:spMkLst>
            <pc:docMk/>
            <pc:sldMk cId="3742635357" sldId="273"/>
            <ac:spMk id="9" creationId="{7144145F-3FAB-4DE6-8FA6-19F5BEF9EC9E}"/>
          </ac:spMkLst>
        </pc:spChg>
      </pc:sldChg>
      <pc:sldChg chg="modSp add mod modTransition modAnim">
        <pc:chgData name="bahramuali@gmail.com" userId="f2120423b11a9ed0" providerId="LiveId" clId="{F3FEB110-7FBB-4888-8358-89B2D9798E79}" dt="2021-10-24T00:13:29.922" v="1321" actId="20577"/>
        <pc:sldMkLst>
          <pc:docMk/>
          <pc:sldMk cId="4147237044" sldId="274"/>
        </pc:sldMkLst>
        <pc:spChg chg="mod">
          <ac:chgData name="bahramuali@gmail.com" userId="f2120423b11a9ed0" providerId="LiveId" clId="{F3FEB110-7FBB-4888-8358-89B2D9798E79}" dt="2021-10-24T00:13:29.922" v="1321" actId="20577"/>
          <ac:spMkLst>
            <pc:docMk/>
            <pc:sldMk cId="4147237044" sldId="274"/>
            <ac:spMk id="5" creationId="{CFAC92FC-C869-43D6-AFC0-2D02914102C7}"/>
          </ac:spMkLst>
        </pc:spChg>
        <pc:spChg chg="mod">
          <ac:chgData name="bahramuali@gmail.com" userId="f2120423b11a9ed0" providerId="LiveId" clId="{F3FEB110-7FBB-4888-8358-89B2D9798E79}" dt="2021-10-23T23:25:28.511" v="1304" actId="20577"/>
          <ac:spMkLst>
            <pc:docMk/>
            <pc:sldMk cId="4147237044" sldId="274"/>
            <ac:spMk id="9" creationId="{7144145F-3FAB-4DE6-8FA6-19F5BEF9EC9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A86343-680E-4058-BA5D-498DFF6FFC8B}" type="datetimeFigureOut">
              <a:rPr lang="de-DE" smtClean="0"/>
              <a:t>24.10.2021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E88BA8-A096-4AA7-B5DC-CCF6EF7E2EEF}" type="slidenum">
              <a:rPr lang="de-DE" smtClean="0"/>
              <a:t>‹Nr.›</a:t>
            </a:fld>
            <a:endParaRPr lang="de-DE"/>
          </a:p>
        </p:txBody>
      </p:sp>
    </p:spTree>
    <p:extLst>
      <p:ext uri="{BB962C8B-B14F-4D97-AF65-F5344CB8AC3E}">
        <p14:creationId xmlns:p14="http://schemas.microsoft.com/office/powerpoint/2010/main" val="1886017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What</a:t>
            </a:r>
            <a:r>
              <a:rPr lang="de-DE" dirty="0"/>
              <a:t> </a:t>
            </a:r>
            <a:r>
              <a:rPr lang="de-DE" dirty="0" err="1"/>
              <a:t>does</a:t>
            </a:r>
            <a:r>
              <a:rPr lang="de-DE" dirty="0"/>
              <a:t> </a:t>
            </a:r>
            <a:r>
              <a:rPr lang="de-DE" dirty="0" err="1"/>
              <a:t>Intermediary</a:t>
            </a:r>
            <a:r>
              <a:rPr lang="de-DE" dirty="0"/>
              <a:t> </a:t>
            </a:r>
            <a:r>
              <a:rPr lang="de-DE" dirty="0" err="1"/>
              <a:t>Organization</a:t>
            </a:r>
            <a:r>
              <a:rPr lang="de-DE" dirty="0"/>
              <a:t>?</a:t>
            </a:r>
          </a:p>
        </p:txBody>
      </p:sp>
      <p:sp>
        <p:nvSpPr>
          <p:cNvPr id="4" name="Foliennummernplatzhalter 3"/>
          <p:cNvSpPr>
            <a:spLocks noGrp="1"/>
          </p:cNvSpPr>
          <p:nvPr>
            <p:ph type="sldNum" sz="quarter" idx="5"/>
          </p:nvPr>
        </p:nvSpPr>
        <p:spPr/>
        <p:txBody>
          <a:bodyPr/>
          <a:lstStyle/>
          <a:p>
            <a:fld id="{AEE88BA8-A096-4AA7-B5DC-CCF6EF7E2EEF}" type="slidenum">
              <a:rPr lang="de-DE" smtClean="0"/>
              <a:t>2</a:t>
            </a:fld>
            <a:endParaRPr lang="de-DE"/>
          </a:p>
        </p:txBody>
      </p:sp>
    </p:spTree>
    <p:extLst>
      <p:ext uri="{BB962C8B-B14F-4D97-AF65-F5344CB8AC3E}">
        <p14:creationId xmlns:p14="http://schemas.microsoft.com/office/powerpoint/2010/main" val="1299322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EE88BA8-A096-4AA7-B5DC-CCF6EF7E2EEF}" type="slidenum">
              <a:rPr lang="de-DE" smtClean="0"/>
              <a:t>3</a:t>
            </a:fld>
            <a:endParaRPr lang="de-DE"/>
          </a:p>
        </p:txBody>
      </p:sp>
    </p:spTree>
    <p:extLst>
      <p:ext uri="{BB962C8B-B14F-4D97-AF65-F5344CB8AC3E}">
        <p14:creationId xmlns:p14="http://schemas.microsoft.com/office/powerpoint/2010/main" val="3471193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EE88BA8-A096-4AA7-B5DC-CCF6EF7E2EEF}" type="slidenum">
              <a:rPr lang="de-DE" smtClean="0"/>
              <a:t>4</a:t>
            </a:fld>
            <a:endParaRPr lang="de-DE"/>
          </a:p>
        </p:txBody>
      </p:sp>
    </p:spTree>
    <p:extLst>
      <p:ext uri="{BB962C8B-B14F-4D97-AF65-F5344CB8AC3E}">
        <p14:creationId xmlns:p14="http://schemas.microsoft.com/office/powerpoint/2010/main" val="1074088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EE88BA8-A096-4AA7-B5DC-CCF6EF7E2EEF}" type="slidenum">
              <a:rPr lang="de-DE" smtClean="0"/>
              <a:t>5</a:t>
            </a:fld>
            <a:endParaRPr lang="de-DE"/>
          </a:p>
        </p:txBody>
      </p:sp>
    </p:spTree>
    <p:extLst>
      <p:ext uri="{BB962C8B-B14F-4D97-AF65-F5344CB8AC3E}">
        <p14:creationId xmlns:p14="http://schemas.microsoft.com/office/powerpoint/2010/main" val="263002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l="13518" r="13518"/>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a:off x="12410429" y="0"/>
            <a:ext cx="5877571" cy="1293066"/>
          </a:xfrm>
          <a:prstGeom prst="rect">
            <a:avLst/>
          </a:prstGeom>
        </p:spPr>
      </p:pic>
      <p:sp>
        <p:nvSpPr>
          <p:cNvPr id="6" name="TextBox 6"/>
          <p:cNvSpPr txBox="1"/>
          <p:nvPr/>
        </p:nvSpPr>
        <p:spPr>
          <a:xfrm>
            <a:off x="895976" y="9764019"/>
            <a:ext cx="16496049" cy="462280"/>
          </a:xfrm>
          <a:prstGeom prst="rect">
            <a:avLst/>
          </a:prstGeom>
        </p:spPr>
        <p:txBody>
          <a:bodyPr lIns="0" tIns="0" rIns="0" bIns="0" rtlCol="0" anchor="t">
            <a:spAutoFit/>
          </a:bodyPr>
          <a:lstStyle/>
          <a:p>
            <a:pPr algn="ctr">
              <a:lnSpc>
                <a:spcPts val="1820"/>
              </a:lnSpc>
            </a:pPr>
            <a:r>
              <a:rPr lang="en-US" sz="1300" dirty="0">
                <a:solidFill>
                  <a:srgbClr val="000000"/>
                </a:solidFill>
                <a:latin typeface="Open Sans Light"/>
              </a:rPr>
              <a:t>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a:t>
            </a:r>
            <a:r>
              <a:rPr lang="el-GR" sz="1300" dirty="0">
                <a:solidFill>
                  <a:srgbClr val="000000"/>
                </a:solidFill>
                <a:latin typeface="Open Sans Light"/>
              </a:rPr>
              <a:t>613266-</a:t>
            </a:r>
            <a:r>
              <a:rPr lang="en-US" sz="1300" dirty="0">
                <a:solidFill>
                  <a:srgbClr val="000000"/>
                </a:solidFill>
                <a:latin typeface="Open Sans Light"/>
              </a:rPr>
              <a:t>EPP-1-2019-1-EL-SPO-SCP)</a:t>
            </a:r>
          </a:p>
        </p:txBody>
      </p:sp>
      <p:sp>
        <p:nvSpPr>
          <p:cNvPr id="10" name="TextBox 4">
            <a:extLst>
              <a:ext uri="{FF2B5EF4-FFF2-40B4-BE49-F238E27FC236}">
                <a16:creationId xmlns:a16="http://schemas.microsoft.com/office/drawing/2014/main" id="{FDAB702D-9E4F-4EE5-8146-703C102F20F4}"/>
              </a:ext>
            </a:extLst>
          </p:cNvPr>
          <p:cNvSpPr txBox="1"/>
          <p:nvPr/>
        </p:nvSpPr>
        <p:spPr>
          <a:xfrm>
            <a:off x="4381500" y="3467100"/>
            <a:ext cx="9525000" cy="3638550"/>
          </a:xfrm>
          <a:prstGeom prst="rect">
            <a:avLst/>
          </a:prstGeom>
          <a:noFill/>
        </p:spPr>
        <p:txBody>
          <a:bodyPr wrap="square" rtlCol="0">
            <a:noAutofit/>
          </a:bodyPr>
          <a:lstStyle/>
          <a:p>
            <a:pPr algn="ctr"/>
            <a:r>
              <a:rPr lang="en-US" sz="3600" dirty="0">
                <a:solidFill>
                  <a:srgbClr val="002060"/>
                </a:solidFill>
                <a:effectLst/>
                <a:latin typeface="Arial" panose="020B0604020202020204" pitchFamily="34" charset="0"/>
                <a:ea typeface="DengXian Light" panose="02010600030101010101" pitchFamily="2" charset="-122"/>
              </a:rPr>
              <a:t>Successful practices and strategies in the social inclusion of vulnerable </a:t>
            </a:r>
            <a:r>
              <a:rPr lang="en-US" sz="3600" dirty="0" err="1">
                <a:solidFill>
                  <a:srgbClr val="002060"/>
                </a:solidFill>
                <a:effectLst/>
                <a:latin typeface="Arial" panose="020B0604020202020204" pitchFamily="34" charset="0"/>
                <a:ea typeface="DengXian Light" panose="02010600030101010101" pitchFamily="2" charset="-122"/>
              </a:rPr>
              <a:t>gropus</a:t>
            </a:r>
            <a:endParaRPr lang="en-US" sz="4000" b="1" dirty="0">
              <a:solidFill>
                <a:srgbClr val="002060"/>
              </a:solidFill>
              <a:effectLst/>
              <a:latin typeface="Arial" panose="020B0604020202020204" pitchFamily="34" charset="0"/>
              <a:ea typeface="DengXian Light" panose="02010600030101010101" pitchFamily="2" charset="-122"/>
            </a:endParaRPr>
          </a:p>
          <a:p>
            <a:pPr algn="ctr"/>
            <a:r>
              <a:rPr lang="en-US" sz="2800" dirty="0">
                <a:solidFill>
                  <a:srgbClr val="002060"/>
                </a:solidFill>
                <a:latin typeface="Arial" panose="020B0604020202020204" pitchFamily="34" charset="0"/>
                <a:ea typeface="DengXian Light" panose="02010600030101010101" pitchFamily="2" charset="-122"/>
              </a:rPr>
              <a:t>Ali Bahrami</a:t>
            </a:r>
            <a:endParaRPr lang="en-US" sz="1400" dirty="0">
              <a:effectLst/>
              <a:latin typeface="Times New Roman" panose="02020603050405020304" pitchFamily="18" charset="0"/>
              <a:ea typeface="DengXian" panose="02010600030101010101" pitchFamily="2" charset="-122"/>
            </a:endParaRPr>
          </a:p>
          <a:p>
            <a:pPr algn="ctr"/>
            <a:r>
              <a:rPr lang="en-US" sz="4400" b="1" kern="1200" dirty="0">
                <a:solidFill>
                  <a:srgbClr val="00B0F0"/>
                </a:solidFill>
                <a:effectLst/>
                <a:latin typeface="Arial Black" panose="020B0A04020102020204" pitchFamily="34" charset="0"/>
                <a:ea typeface="Arial Black" panose="020B0A04020102020204" pitchFamily="34" charset="0"/>
                <a:cs typeface="Arial" panose="020B0604020202020204" pitchFamily="34" charset="0"/>
              </a:rPr>
              <a:t> </a:t>
            </a:r>
            <a:endParaRPr lang="en-US" dirty="0">
              <a:effectLst/>
              <a:latin typeface="Times New Roman" panose="02020603050405020304" pitchFamily="18" charset="0"/>
              <a:ea typeface="DengXian" panose="02010600030101010101" pitchFamily="2" charset="-122"/>
            </a:endParaRPr>
          </a:p>
          <a:p>
            <a:pPr algn="ctr"/>
            <a:r>
              <a:rPr lang="en-US" sz="2800" dirty="0">
                <a:solidFill>
                  <a:srgbClr val="00B0F0"/>
                </a:solidFill>
                <a:effectLst/>
                <a:latin typeface="Arial" panose="020B0604020202020204" pitchFamily="34" charset="0"/>
                <a:ea typeface="DengXian" panose="02010600030101010101" pitchFamily="2" charset="-122"/>
              </a:rPr>
              <a:t>25.10.2021</a:t>
            </a:r>
            <a:endParaRPr lang="en-US" dirty="0">
              <a:effectLst/>
              <a:latin typeface="Times New Roman" panose="02020603050405020304" pitchFamily="18" charset="0"/>
              <a:ea typeface="DengXian" panose="02010600030101010101" pitchFamily="2" charset="-122"/>
            </a:endParaRPr>
          </a:p>
          <a:p>
            <a:pPr algn="ctr"/>
            <a:r>
              <a:rPr lang="en-US" sz="2800" dirty="0">
                <a:solidFill>
                  <a:srgbClr val="00B0F0"/>
                </a:solidFill>
                <a:effectLst/>
                <a:latin typeface="Verdana" panose="020B0604030504040204" pitchFamily="34" charset="0"/>
                <a:ea typeface="DengXian" panose="02010600030101010101" pitchFamily="2" charset="-122"/>
                <a:cs typeface="Times New Roman" panose="02020603050405020304" pitchFamily="18" charset="0"/>
              </a:rPr>
              <a:t> </a:t>
            </a:r>
            <a:endParaRPr lang="en-US" dirty="0">
              <a:effectLst/>
              <a:latin typeface="Times New Roman" panose="02020603050405020304" pitchFamily="18" charset="0"/>
              <a:ea typeface="DengXian" panose="02010600030101010101" pitchFamily="2" charset="-122"/>
            </a:endParaRPr>
          </a:p>
          <a:p>
            <a:pPr algn="ctr"/>
            <a:r>
              <a:rPr lang="en-US" dirty="0">
                <a:solidFill>
                  <a:srgbClr val="011893"/>
                </a:solidFill>
                <a:effectLst/>
                <a:latin typeface="Times New Roman" panose="02020603050405020304" pitchFamily="18" charset="0"/>
                <a:ea typeface="DengXian" panose="02010600030101010101" pitchFamily="2" charset="-122"/>
              </a:rPr>
              <a:t> </a:t>
            </a:r>
            <a:endParaRPr lang="en-US" dirty="0">
              <a:effectLst/>
              <a:latin typeface="Times New Roman" panose="02020603050405020304" pitchFamily="18" charset="0"/>
              <a:ea typeface="DengXian" panose="02010600030101010101" pitchFamily="2" charset="-122"/>
            </a:endParaRPr>
          </a:p>
        </p:txBody>
      </p:sp>
      <p:pic>
        <p:nvPicPr>
          <p:cNvPr id="1026" name="Picture 2">
            <a:extLst>
              <a:ext uri="{FF2B5EF4-FFF2-40B4-BE49-F238E27FC236}">
                <a16:creationId xmlns:a16="http://schemas.microsoft.com/office/drawing/2014/main" id="{5AD9377A-FD88-4137-8C36-8D91B35CA0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68965"/>
            <a:ext cx="2007866" cy="129306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03778DE1-9936-4C72-8EAA-5F32C76A9FB1}"/>
              </a:ext>
            </a:extLst>
          </p:cNvPr>
          <p:cNvPicPr>
            <a:picLocks noChangeAspect="1"/>
          </p:cNvPicPr>
          <p:nvPr/>
        </p:nvPicPr>
        <p:blipFill rotWithShape="1">
          <a:blip r:embed="rId4">
            <a:extLst>
              <a:ext uri="{28A0092B-C50C-407E-A947-70E740481C1C}">
                <a14:useLocalDpi xmlns:a14="http://schemas.microsoft.com/office/drawing/2010/main" val="0"/>
              </a:ext>
            </a:extLst>
          </a:blip>
          <a:srcRect l="5078" t="5882"/>
          <a:stretch/>
        </p:blipFill>
        <p:spPr bwMode="auto">
          <a:xfrm>
            <a:off x="0" y="1462031"/>
            <a:ext cx="2700338" cy="533400"/>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2DDCBDAE-6125-4C64-834B-10AC2A318C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557625"/>
            <a:ext cx="18288000" cy="2206394"/>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1907554" y="8883302"/>
            <a:ext cx="6380446" cy="1403698"/>
          </a:xfrm>
          <a:prstGeom prst="rect">
            <a:avLst/>
          </a:prstGeom>
        </p:spPr>
      </p:pic>
      <p:sp>
        <p:nvSpPr>
          <p:cNvPr id="5" name="Title 4">
            <a:extLst>
              <a:ext uri="{FF2B5EF4-FFF2-40B4-BE49-F238E27FC236}">
                <a16:creationId xmlns:a16="http://schemas.microsoft.com/office/drawing/2014/main" id="{CFAC92FC-C869-43D6-AFC0-2D02914102C7}"/>
              </a:ext>
            </a:extLst>
          </p:cNvPr>
          <p:cNvSpPr>
            <a:spLocks noGrp="1"/>
          </p:cNvSpPr>
          <p:nvPr>
            <p:ph type="title"/>
          </p:nvPr>
        </p:nvSpPr>
        <p:spPr>
          <a:xfrm>
            <a:off x="2819400" y="1714500"/>
            <a:ext cx="12420600" cy="1143000"/>
          </a:xfrm>
        </p:spPr>
        <p:txBody>
          <a:bodyPr>
            <a:normAutofit fontScale="90000"/>
          </a:bodyPr>
          <a:lstStyle/>
          <a:p>
            <a:br>
              <a:rPr lang="en-US" sz="4000" b="0" i="0" u="none" strike="noStrike" baseline="0" dirty="0">
                <a:solidFill>
                  <a:srgbClr val="FF0000"/>
                </a:solidFill>
                <a:latin typeface="Verdana" panose="020B0604030504040204" pitchFamily="34" charset="0"/>
              </a:rPr>
            </a:br>
            <a:r>
              <a:rPr lang="en-US" sz="4000" b="0" i="0" u="none" strike="noStrike" baseline="0" dirty="0">
                <a:solidFill>
                  <a:srgbClr val="FF0000"/>
                </a:solidFill>
                <a:latin typeface="Verdana" panose="020B0604030504040204" pitchFamily="34" charset="0"/>
              </a:rPr>
              <a:t>Success</a:t>
            </a:r>
            <a:r>
              <a:rPr lang="en-US" sz="4000" dirty="0">
                <a:solidFill>
                  <a:srgbClr val="FF0000"/>
                </a:solidFill>
                <a:latin typeface="Verdana" panose="020B0604030504040204" pitchFamily="34" charset="0"/>
              </a:rPr>
              <a:t>ful Practices</a:t>
            </a:r>
            <a:endParaRPr lang="en-US" dirty="0"/>
          </a:p>
        </p:txBody>
      </p:sp>
      <p:sp>
        <p:nvSpPr>
          <p:cNvPr id="8" name="CaixaDeTexto 7">
            <a:extLst>
              <a:ext uri="{FF2B5EF4-FFF2-40B4-BE49-F238E27FC236}">
                <a16:creationId xmlns:a16="http://schemas.microsoft.com/office/drawing/2014/main" id="{6AAD4171-2518-4EAA-A84E-23EFFA4C15EB}"/>
              </a:ext>
            </a:extLst>
          </p:cNvPr>
          <p:cNvSpPr txBox="1"/>
          <p:nvPr/>
        </p:nvSpPr>
        <p:spPr>
          <a:xfrm>
            <a:off x="1828800" y="3695700"/>
            <a:ext cx="16082970" cy="1200329"/>
          </a:xfrm>
          <a:prstGeom prst="rect">
            <a:avLst/>
          </a:prstGeom>
          <a:noFill/>
        </p:spPr>
        <p:txBody>
          <a:bodyPr wrap="square">
            <a:spAutoFit/>
          </a:bodyPr>
          <a:lstStyle/>
          <a:p>
            <a:pPr marL="342900" indent="-342900">
              <a:buFont typeface="Arial" panose="020B0604020202020204" pitchFamily="34" charset="0"/>
              <a:buChar char="•"/>
            </a:pPr>
            <a:r>
              <a:rPr lang="en-US" sz="1800" b="1"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"Sports for All" Program (</a:t>
            </a:r>
            <a:r>
              <a:rPr lang="en-US" sz="180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Cyprus</a:t>
            </a:r>
            <a:r>
              <a:rPr lang="en-US" sz="1800" b="1"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rPr>
              <a:t>BECAUSE COMMUNICATION IS NICE” (</a:t>
            </a:r>
            <a:r>
              <a:rPr lang="en-GB" sz="1800" dirty="0">
                <a:effectLst/>
                <a:latin typeface="Calibri" panose="020F0502020204030204" pitchFamily="34" charset="0"/>
                <a:ea typeface="Calibri" panose="020F0502020204030204" pitchFamily="34" charset="0"/>
              </a:rPr>
              <a:t>Lithuania</a:t>
            </a:r>
            <a:r>
              <a:rPr lang="en-GB" sz="1800" b="1" dirty="0">
                <a:effectLst/>
                <a:latin typeface="Calibri" panose="020F0502020204030204" pitchFamily="34" charset="0"/>
                <a:ea typeface="Calibri" panose="020F0502020204030204" pitchFamily="34" charset="0"/>
              </a:rPr>
              <a:t>)</a:t>
            </a:r>
          </a:p>
          <a:p>
            <a:pPr marL="342900" indent="-342900">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cs typeface="Calibri" panose="020F0502020204030204" pitchFamily="34" charset="0"/>
              </a:rPr>
              <a:t>Kick </a:t>
            </a:r>
            <a:r>
              <a:rPr lang="en-GB" sz="1800" b="1" dirty="0" err="1">
                <a:effectLst/>
                <a:latin typeface="Calibri" panose="020F0502020204030204" pitchFamily="34" charset="0"/>
                <a:ea typeface="Calibri" panose="020F0502020204030204" pitchFamily="34" charset="0"/>
                <a:cs typeface="Calibri" panose="020F0502020204030204" pitchFamily="34" charset="0"/>
              </a:rPr>
              <a:t>mit</a:t>
            </a:r>
            <a:r>
              <a:rPr lang="en-GB" sz="1800" b="1" dirty="0">
                <a:effectLst/>
                <a:latin typeface="Calibri" panose="020F0502020204030204" pitchFamily="34" charset="0"/>
                <a:ea typeface="Calibri" panose="020F0502020204030204" pitchFamily="34" charset="0"/>
                <a:cs typeface="Calibri" panose="020F0502020204030204" pitchFamily="34" charset="0"/>
              </a:rPr>
              <a:t> (</a:t>
            </a:r>
            <a:r>
              <a:rPr lang="en-GB" sz="1800" dirty="0">
                <a:effectLst/>
                <a:latin typeface="Calibri" panose="020F0502020204030204" pitchFamily="34" charset="0"/>
                <a:ea typeface="Calibri" panose="020F0502020204030204" pitchFamily="34" charset="0"/>
                <a:cs typeface="Calibri" panose="020F0502020204030204" pitchFamily="34" charset="0"/>
              </a:rPr>
              <a:t>Austria</a:t>
            </a:r>
            <a:r>
              <a:rPr lang="en-GB" sz="1800" b="1" dirty="0">
                <a:effectLst/>
                <a:latin typeface="Calibri" panose="020F0502020204030204" pitchFamily="34" charset="0"/>
                <a:ea typeface="Calibri" panose="020F0502020204030204" pitchFamily="34" charset="0"/>
                <a:cs typeface="Calibri" panose="020F0502020204030204" pitchFamily="34" charset="0"/>
              </a:rPr>
              <a: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b="1" i="0" u="none" strike="noStrike" baseline="0" dirty="0">
                <a:solidFill>
                  <a:srgbClr val="000000"/>
                </a:solidFill>
                <a:latin typeface="Calibri" panose="020F0502020204030204" pitchFamily="34" charset="0"/>
              </a:rPr>
              <a:t>Etc.</a:t>
            </a:r>
            <a:endParaRPr lang="en-US" sz="2200" b="0" i="0" u="none" strike="noStrike" baseline="0" dirty="0">
              <a:solidFill>
                <a:srgbClr val="000000"/>
              </a:solidFill>
              <a:latin typeface="Verdana" panose="020B0604030504040204" pitchFamily="34" charset="0"/>
            </a:endParaRPr>
          </a:p>
        </p:txBody>
      </p:sp>
      <p:pic>
        <p:nvPicPr>
          <p:cNvPr id="7" name="Picture 6">
            <a:extLst>
              <a:ext uri="{FF2B5EF4-FFF2-40B4-BE49-F238E27FC236}">
                <a16:creationId xmlns:a16="http://schemas.microsoft.com/office/drawing/2014/main" id="{CEA465D3-4826-42B3-8C0B-2630FBFDD2B7}"/>
              </a:ext>
            </a:extLst>
          </p:cNvPr>
          <p:cNvPicPr>
            <a:picLocks noChangeAspect="1"/>
          </p:cNvPicPr>
          <p:nvPr/>
        </p:nvPicPr>
        <p:blipFill>
          <a:blip r:embed="rId4" cstate="print">
            <a:extLst>
              <a:ext uri="{BEBA8EAE-BF5A-486C-A8C5-ECC9F3942E4B}">
                <a14:imgProps xmlns:a14="http://schemas.microsoft.com/office/drawing/2010/main">
                  <a14:imgLayer r:embed="rId5">
                    <a14:imgEffect>
                      <a14:artisticPastelsSmooth/>
                    </a14:imgEffect>
                  </a14:imgLayer>
                </a14:imgProps>
              </a:ext>
              <a:ext uri="{28A0092B-C50C-407E-A947-70E740481C1C}">
                <a14:useLocalDpi xmlns:a14="http://schemas.microsoft.com/office/drawing/2010/main" val="0"/>
              </a:ext>
            </a:extLst>
          </a:blip>
          <a:stretch>
            <a:fillRect/>
          </a:stretch>
        </p:blipFill>
        <p:spPr>
          <a:xfrm>
            <a:off x="228600" y="-12700"/>
            <a:ext cx="1346200" cy="1346200"/>
          </a:xfrm>
          <a:prstGeom prst="rect">
            <a:avLst/>
          </a:prstGeom>
        </p:spPr>
      </p:pic>
    </p:spTree>
    <p:extLst>
      <p:ext uri="{BB962C8B-B14F-4D97-AF65-F5344CB8AC3E}">
        <p14:creationId xmlns:p14="http://schemas.microsoft.com/office/powerpoint/2010/main" val="26322788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1907554" y="8883302"/>
            <a:ext cx="6380446" cy="1403698"/>
          </a:xfrm>
          <a:prstGeom prst="rect">
            <a:avLst/>
          </a:prstGeom>
        </p:spPr>
      </p:pic>
      <p:sp>
        <p:nvSpPr>
          <p:cNvPr id="5" name="Title 4">
            <a:extLst>
              <a:ext uri="{FF2B5EF4-FFF2-40B4-BE49-F238E27FC236}">
                <a16:creationId xmlns:a16="http://schemas.microsoft.com/office/drawing/2014/main" id="{CFAC92FC-C869-43D6-AFC0-2D02914102C7}"/>
              </a:ext>
            </a:extLst>
          </p:cNvPr>
          <p:cNvSpPr>
            <a:spLocks noGrp="1"/>
          </p:cNvSpPr>
          <p:nvPr>
            <p:ph type="title"/>
          </p:nvPr>
        </p:nvSpPr>
        <p:spPr>
          <a:xfrm>
            <a:off x="2819400" y="1714500"/>
            <a:ext cx="12420600" cy="1143000"/>
          </a:xfrm>
        </p:spPr>
        <p:txBody>
          <a:bodyPr>
            <a:normAutofit fontScale="90000"/>
          </a:bodyPr>
          <a:lstStyle/>
          <a:p>
            <a:r>
              <a:rPr lang="en-GB" sz="4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Kick </a:t>
            </a:r>
            <a:r>
              <a:rPr lang="en-GB" sz="44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mit</a:t>
            </a:r>
            <a:r>
              <a:rPr lang="en-GB" sz="4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(Austria)</a:t>
            </a:r>
            <a:br>
              <a:rPr lang="de-DE" sz="4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en-US" sz="4400" b="1" dirty="0">
                <a:latin typeface="Verdana" panose="020B0604030504040204" pitchFamily="34" charset="0"/>
                <a:ea typeface="Verdana" panose="020B0604030504040204" pitchFamily="34" charset="0"/>
              </a:rPr>
              <a:t> </a:t>
            </a:r>
            <a:br>
              <a:rPr lang="en-US" sz="4000" b="0" i="0" u="none" strike="noStrike" baseline="0" dirty="0">
                <a:solidFill>
                  <a:srgbClr val="FF0000"/>
                </a:solidFill>
                <a:latin typeface="Verdana" panose="020B0604030504040204" pitchFamily="34" charset="0"/>
              </a:rPr>
            </a:br>
            <a:endParaRPr lang="en-US" dirty="0"/>
          </a:p>
        </p:txBody>
      </p:sp>
      <p:sp>
        <p:nvSpPr>
          <p:cNvPr id="8" name="CaixaDeTexto 7">
            <a:extLst>
              <a:ext uri="{FF2B5EF4-FFF2-40B4-BE49-F238E27FC236}">
                <a16:creationId xmlns:a16="http://schemas.microsoft.com/office/drawing/2014/main" id="{6AAD4171-2518-4EAA-A84E-23EFFA4C15EB}"/>
              </a:ext>
            </a:extLst>
          </p:cNvPr>
          <p:cNvSpPr txBox="1"/>
          <p:nvPr/>
        </p:nvSpPr>
        <p:spPr>
          <a:xfrm>
            <a:off x="1219200" y="2857500"/>
            <a:ext cx="16082970" cy="1938992"/>
          </a:xfrm>
          <a:prstGeom prst="rect">
            <a:avLst/>
          </a:prstGeom>
          <a:noFill/>
        </p:spPr>
        <p:txBody>
          <a:bodyPr wrap="square">
            <a:spAutoFit/>
          </a:bodyPr>
          <a:lstStyle/>
          <a:p>
            <a:pPr marL="342900" indent="-342900">
              <a:buFont typeface="Arial" panose="020B0604020202020204" pitchFamily="34" charset="0"/>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Since February 2020 </a:t>
            </a:r>
            <a:r>
              <a:rPr lang="en-US" sz="2400" dirty="0">
                <a:effectLst/>
                <a:latin typeface="Calibri" panose="020F0502020204030204" pitchFamily="34" charset="0"/>
                <a:ea typeface="Calibri" panose="020F0502020204030204" pitchFamily="34" charset="0"/>
                <a:cs typeface="Times New Roman" panose="02020603050405020304" pitchFamily="18" charset="0"/>
              </a:rPr>
              <a:t>a</a:t>
            </a:r>
            <a:r>
              <a:rPr lang="en-US" sz="2400" dirty="0">
                <a:latin typeface="Calibri" panose="020F0502020204030204" pitchFamily="34" charset="0"/>
                <a:ea typeface="Calibri" panose="020F0502020204030204" pitchFamily="34" charset="0"/>
                <a:cs typeface="Times New Roman" panose="02020603050405020304" pitchFamily="18" charset="0"/>
              </a:rPr>
              <a:t>t 4 Places in Austria</a:t>
            </a:r>
          </a:p>
          <a:p>
            <a:pPr marL="342900" indent="-342900">
              <a:buFont typeface="Arial" panose="020B0604020202020204" pitchFamily="34" charset="0"/>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Target audience: </a:t>
            </a:r>
            <a:r>
              <a:rPr lang="en-US" sz="2400" dirty="0">
                <a:effectLst/>
                <a:latin typeface="Calibri" panose="020F0502020204030204" pitchFamily="34" charset="0"/>
                <a:ea typeface="Calibri" panose="020F0502020204030204" pitchFamily="34" charset="0"/>
                <a:cs typeface="Times New Roman" panose="02020603050405020304" pitchFamily="18" charset="0"/>
              </a:rPr>
              <a:t>girls 6-16 </a:t>
            </a:r>
            <a:r>
              <a:rPr lang="en-US" sz="2400" dirty="0">
                <a:latin typeface="Calibri" panose="020F0502020204030204" pitchFamily="34" charset="0"/>
                <a:ea typeface="Calibri" panose="020F0502020204030204" pitchFamily="34" charset="0"/>
                <a:cs typeface="Times New Roman" panose="02020603050405020304" pitchFamily="18" charset="0"/>
              </a:rPr>
              <a:t>in schools and young women 16-21 (as coaches and assistants)</a:t>
            </a:r>
          </a:p>
          <a:p>
            <a:pPr marL="342900" indent="-342900">
              <a:buFont typeface="Arial" panose="020B0604020202020204" pitchFamily="34" charset="0"/>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Objective: </a:t>
            </a:r>
            <a:r>
              <a:rPr lang="en-US" sz="2400" dirty="0">
                <a:latin typeface="Calibri" panose="020F0502020204030204" pitchFamily="34" charset="0"/>
                <a:ea typeface="Calibri" panose="020F0502020204030204" pitchFamily="34" charset="0"/>
                <a:cs typeface="Times New Roman" panose="02020603050405020304" pitchFamily="18" charset="0"/>
              </a:rPr>
              <a:t>girls and ball sports, Gain self-confidence, Positive impulses, Get young women to become coaches</a:t>
            </a:r>
          </a:p>
          <a:p>
            <a:pPr marL="342900" indent="-342900">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Times New Roman" panose="02020603050405020304" pitchFamily="18" charset="0"/>
              </a:rPr>
              <a:t>“from girls for girls”</a:t>
            </a:r>
          </a:p>
          <a:p>
            <a:pPr marL="342900" indent="-342900">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Times New Roman" panose="02020603050405020304" pitchFamily="18" charset="0"/>
              </a:rPr>
              <a:t>Two Awards </a:t>
            </a:r>
            <a:r>
              <a:rPr lang="en-US" sz="2400" dirty="0">
                <a:latin typeface="Calibri" panose="020F0502020204030204" pitchFamily="34" charset="0"/>
                <a:ea typeface="Calibri" panose="020F0502020204030204" pitchFamily="34" charset="0"/>
                <a:cs typeface="Times New Roman" panose="02020603050405020304" pitchFamily="18" charset="0"/>
              </a:rPr>
              <a:t>(Austrian integration Award 2016, UEFA Foundation for Children in 2018)</a:t>
            </a:r>
          </a:p>
        </p:txBody>
      </p:sp>
      <p:pic>
        <p:nvPicPr>
          <p:cNvPr id="7" name="Picture 6">
            <a:extLst>
              <a:ext uri="{FF2B5EF4-FFF2-40B4-BE49-F238E27FC236}">
                <a16:creationId xmlns:a16="http://schemas.microsoft.com/office/drawing/2014/main" id="{CEA465D3-4826-42B3-8C0B-2630FBFDD2B7}"/>
              </a:ext>
            </a:extLst>
          </p:cNvPr>
          <p:cNvPicPr>
            <a:picLocks noChangeAspect="1"/>
          </p:cNvPicPr>
          <p:nvPr/>
        </p:nvPicPr>
        <p:blipFill>
          <a:blip r:embed="rId4" cstate="print">
            <a:extLst>
              <a:ext uri="{BEBA8EAE-BF5A-486C-A8C5-ECC9F3942E4B}">
                <a14:imgProps xmlns:a14="http://schemas.microsoft.com/office/drawing/2010/main">
                  <a14:imgLayer r:embed="rId5">
                    <a14:imgEffect>
                      <a14:artisticPastelsSmooth/>
                    </a14:imgEffect>
                  </a14:imgLayer>
                </a14:imgProps>
              </a:ext>
              <a:ext uri="{28A0092B-C50C-407E-A947-70E740481C1C}">
                <a14:useLocalDpi xmlns:a14="http://schemas.microsoft.com/office/drawing/2010/main" val="0"/>
              </a:ext>
            </a:extLst>
          </a:blip>
          <a:stretch>
            <a:fillRect/>
          </a:stretch>
        </p:blipFill>
        <p:spPr>
          <a:xfrm>
            <a:off x="228600" y="-12700"/>
            <a:ext cx="1346200" cy="1346200"/>
          </a:xfrm>
          <a:prstGeom prst="rect">
            <a:avLst/>
          </a:prstGeom>
        </p:spPr>
      </p:pic>
    </p:spTree>
    <p:extLst>
      <p:ext uri="{BB962C8B-B14F-4D97-AF65-F5344CB8AC3E}">
        <p14:creationId xmlns:p14="http://schemas.microsoft.com/office/powerpoint/2010/main" val="29776533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1907554" y="8883302"/>
            <a:ext cx="6380446" cy="1403698"/>
          </a:xfrm>
          <a:prstGeom prst="rect">
            <a:avLst/>
          </a:prstGeom>
        </p:spPr>
      </p:pic>
      <p:sp>
        <p:nvSpPr>
          <p:cNvPr id="5" name="Title 4">
            <a:extLst>
              <a:ext uri="{FF2B5EF4-FFF2-40B4-BE49-F238E27FC236}">
                <a16:creationId xmlns:a16="http://schemas.microsoft.com/office/drawing/2014/main" id="{CFAC92FC-C869-43D6-AFC0-2D02914102C7}"/>
              </a:ext>
            </a:extLst>
          </p:cNvPr>
          <p:cNvSpPr>
            <a:spLocks noGrp="1"/>
          </p:cNvSpPr>
          <p:nvPr>
            <p:ph type="title"/>
          </p:nvPr>
        </p:nvSpPr>
        <p:spPr>
          <a:xfrm>
            <a:off x="2514600" y="1937049"/>
            <a:ext cx="12420600" cy="1143000"/>
          </a:xfrm>
        </p:spPr>
        <p:txBody>
          <a:bodyPr>
            <a:normAutofit fontScale="90000"/>
          </a:bodyPr>
          <a:lstStyle/>
          <a:p>
            <a:r>
              <a:rPr lang="en-GB" sz="4000" b="1" i="0" u="none" strike="noStrike" baseline="0" dirty="0">
                <a:solidFill>
                  <a:srgbClr val="FF0000"/>
                </a:solidFill>
                <a:latin typeface="Calibri" panose="020F0502020204030204" pitchFamily="34" charset="0"/>
              </a:rPr>
              <a:t>Important/Or Not? Why?</a:t>
            </a:r>
            <a:br>
              <a:rPr lang="en-US" sz="4000" b="0" i="0" u="none" strike="noStrike" baseline="0" dirty="0">
                <a:solidFill>
                  <a:srgbClr val="FF0000"/>
                </a:solidFill>
                <a:latin typeface="Verdana" panose="020B0604030504040204" pitchFamily="34" charset="0"/>
              </a:rPr>
            </a:br>
            <a:endParaRPr lang="en-US" dirty="0"/>
          </a:p>
        </p:txBody>
      </p:sp>
      <p:pic>
        <p:nvPicPr>
          <p:cNvPr id="7" name="Picture 6">
            <a:extLst>
              <a:ext uri="{FF2B5EF4-FFF2-40B4-BE49-F238E27FC236}">
                <a16:creationId xmlns:a16="http://schemas.microsoft.com/office/drawing/2014/main" id="{CEA465D3-4826-42B3-8C0B-2630FBFDD2B7}"/>
              </a:ext>
            </a:extLst>
          </p:cNvPr>
          <p:cNvPicPr>
            <a:picLocks noChangeAspect="1"/>
          </p:cNvPicPr>
          <p:nvPr/>
        </p:nvPicPr>
        <p:blipFill>
          <a:blip r:embed="rId4" cstate="print">
            <a:extLst>
              <a:ext uri="{BEBA8EAE-BF5A-486C-A8C5-ECC9F3942E4B}">
                <a14:imgProps xmlns:a14="http://schemas.microsoft.com/office/drawing/2010/main">
                  <a14:imgLayer r:embed="rId5">
                    <a14:imgEffect>
                      <a14:artisticPastelsSmooth/>
                    </a14:imgEffect>
                  </a14:imgLayer>
                </a14:imgProps>
              </a:ext>
              <a:ext uri="{28A0092B-C50C-407E-A947-70E740481C1C}">
                <a14:useLocalDpi xmlns:a14="http://schemas.microsoft.com/office/drawing/2010/main" val="0"/>
              </a:ext>
            </a:extLst>
          </a:blip>
          <a:stretch>
            <a:fillRect/>
          </a:stretch>
        </p:blipFill>
        <p:spPr>
          <a:xfrm>
            <a:off x="228600" y="-12700"/>
            <a:ext cx="1346200" cy="1346200"/>
          </a:xfrm>
          <a:prstGeom prst="rect">
            <a:avLst/>
          </a:prstGeom>
        </p:spPr>
      </p:pic>
      <p:sp>
        <p:nvSpPr>
          <p:cNvPr id="9" name="Textfeld 8">
            <a:extLst>
              <a:ext uri="{FF2B5EF4-FFF2-40B4-BE49-F238E27FC236}">
                <a16:creationId xmlns:a16="http://schemas.microsoft.com/office/drawing/2014/main" id="{7144145F-3FAB-4DE6-8FA6-19F5BEF9EC9E}"/>
              </a:ext>
            </a:extLst>
          </p:cNvPr>
          <p:cNvSpPr txBox="1"/>
          <p:nvPr/>
        </p:nvSpPr>
        <p:spPr>
          <a:xfrm>
            <a:off x="2133600" y="3390900"/>
            <a:ext cx="9144000" cy="5561972"/>
          </a:xfrm>
          <a:prstGeom prst="rect">
            <a:avLst/>
          </a:prstGeom>
          <a:noFill/>
        </p:spPr>
        <p:txBody>
          <a:bodyPr wrap="square">
            <a:spAutoFit/>
          </a:bodyPr>
          <a:lstStyle/>
          <a:p>
            <a:pPr marL="342900" lvl="0" indent="-342900" algn="just">
              <a:lnSpc>
                <a:spcPct val="107000"/>
              </a:lnSpc>
              <a:spcAft>
                <a:spcPts val="800"/>
              </a:spcAft>
              <a:buFont typeface="+mj-lt"/>
              <a:buAutoNum type="arabicPeriod"/>
            </a:pPr>
            <a:r>
              <a:rPr lang="en-GB" sz="1800" kern="150" dirty="0">
                <a:effectLst/>
                <a:latin typeface="Calibri" panose="020F0502020204030204" pitchFamily="34" charset="0"/>
                <a:ea typeface="SimSun" panose="02010600030101010101" pitchFamily="2" charset="-122"/>
                <a:cs typeface="Calibri" panose="020F0502020204030204" pitchFamily="34" charset="0"/>
              </a:rPr>
              <a:t>ROLE MODELS </a:t>
            </a:r>
            <a:endParaRPr lang="de-DE" sz="1600" kern="150" dirty="0">
              <a:latin typeface="Calibri" panose="020F0502020204030204" pitchFamily="34" charset="0"/>
              <a:ea typeface="SimSun" panose="02010600030101010101" pitchFamily="2" charset="-122"/>
              <a:cs typeface="Times New Roman" panose="02020603050405020304" pitchFamily="18" charset="0"/>
            </a:endParaRPr>
          </a:p>
          <a:p>
            <a:pPr marL="342900" indent="-342900" algn="just">
              <a:lnSpc>
                <a:spcPct val="107000"/>
              </a:lnSpc>
              <a:spcAft>
                <a:spcPts val="800"/>
              </a:spcAft>
              <a:buFont typeface="+mj-lt"/>
              <a:buAutoNum type="arabicPeriod"/>
            </a:pPr>
            <a:r>
              <a:rPr lang="en-GB" sz="1800" kern="150" dirty="0">
                <a:effectLst/>
                <a:latin typeface="Calibri" panose="020F0502020204030204" pitchFamily="34" charset="0"/>
                <a:ea typeface="SimSun" panose="02010600030101010101" pitchFamily="2" charset="-122"/>
                <a:cs typeface="Calibri" panose="020F0502020204030204" pitchFamily="34" charset="0"/>
              </a:rPr>
              <a:t>BE SENSITIVE </a:t>
            </a:r>
            <a:r>
              <a:rPr lang="en-GB" kern="150" dirty="0">
                <a:latin typeface="Calibri" panose="020F0502020204030204" pitchFamily="34" charset="0"/>
                <a:ea typeface="SimSun" panose="02010600030101010101" pitchFamily="2" charset="-122"/>
                <a:cs typeface="Calibri" panose="020F0502020204030204" pitchFamily="34" charset="0"/>
              </a:rPr>
              <a:t>WITH </a:t>
            </a:r>
            <a:r>
              <a:rPr lang="en-GB" sz="1800" kern="150" dirty="0">
                <a:effectLst/>
                <a:latin typeface="Calibri" panose="020F0502020204030204" pitchFamily="34" charset="0"/>
                <a:ea typeface="SimSun" panose="02010600030101010101" pitchFamily="2" charset="-122"/>
                <a:cs typeface="Calibri" panose="020F0502020204030204" pitchFamily="34" charset="0"/>
              </a:rPr>
              <a:t>TARGET GROUPS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mj-lt"/>
              <a:buAutoNum type="arabicPeriod"/>
            </a:pPr>
            <a:r>
              <a:rPr lang="en-GB" sz="1800" kern="150" dirty="0">
                <a:effectLst/>
                <a:latin typeface="Calibri" panose="020F0502020204030204" pitchFamily="34" charset="0"/>
                <a:ea typeface="SimSun" panose="02010600030101010101" pitchFamily="2" charset="-122"/>
                <a:cs typeface="Calibri" panose="020F0502020204030204" pitchFamily="34" charset="0"/>
              </a:rPr>
              <a:t>FAMILY AND SOCIAL SURROUNDINGS</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mj-lt"/>
              <a:buAutoNum type="arabicPeriod"/>
            </a:pPr>
            <a:r>
              <a:rPr lang="en-GB" sz="1800" kern="150" dirty="0">
                <a:effectLst/>
                <a:latin typeface="Calibri" panose="020F0502020204030204" pitchFamily="34" charset="0"/>
                <a:ea typeface="SimSun" panose="02010600030101010101" pitchFamily="2" charset="-122"/>
                <a:cs typeface="Calibri" panose="020F0502020204030204" pitchFamily="34" charset="0"/>
              </a:rPr>
              <a:t>CLEAR, TRANSPARENT AND AUTHENTICAL COMMUNICATION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mj-lt"/>
              <a:buAutoNum type="arabicPeriod"/>
            </a:pPr>
            <a:r>
              <a:rPr lang="en-GB" sz="1800" kern="150" dirty="0">
                <a:effectLst/>
                <a:latin typeface="Calibri" panose="020F0502020204030204" pitchFamily="34" charset="0"/>
                <a:ea typeface="SimSun" panose="02010600030101010101" pitchFamily="2" charset="-122"/>
                <a:cs typeface="Calibri" panose="020F0502020204030204" pitchFamily="34" charset="0"/>
              </a:rPr>
              <a:t>INDIVIDUAL APPROACH </a:t>
            </a:r>
          </a:p>
          <a:p>
            <a:pPr marL="342900" indent="-342900" algn="just">
              <a:lnSpc>
                <a:spcPct val="107000"/>
              </a:lnSpc>
              <a:spcAft>
                <a:spcPts val="800"/>
              </a:spcAft>
              <a:buFont typeface="+mj-lt"/>
              <a:buAutoNum type="arabicPeriod"/>
            </a:pPr>
            <a:r>
              <a:rPr lang="en-GB" sz="1800" kern="150" dirty="0">
                <a:effectLst/>
                <a:latin typeface="Calibri" panose="020F0502020204030204" pitchFamily="34" charset="0"/>
                <a:ea typeface="SimSun" panose="02010600030101010101" pitchFamily="2" charset="-122"/>
                <a:cs typeface="Calibri" panose="020F0502020204030204" pitchFamily="34" charset="0"/>
              </a:rPr>
              <a:t>EDUCATEED TEACHERS AND TRAINERS </a:t>
            </a:r>
          </a:p>
          <a:p>
            <a:pPr marL="342900" indent="-342900" algn="just">
              <a:lnSpc>
                <a:spcPct val="107000"/>
              </a:lnSpc>
              <a:spcAft>
                <a:spcPts val="800"/>
              </a:spcAft>
              <a:buFont typeface="+mj-lt"/>
              <a:buAutoNum type="arabicPeriod"/>
            </a:pPr>
            <a:r>
              <a:rPr lang="en-GB" sz="1800" kern="150" dirty="0">
                <a:effectLst/>
                <a:latin typeface="Calibri" panose="020F0502020204030204" pitchFamily="34" charset="0"/>
                <a:ea typeface="SimSun" panose="02010600030101010101" pitchFamily="2" charset="-122"/>
                <a:cs typeface="Calibri" panose="020F0502020204030204" pitchFamily="34" charset="0"/>
              </a:rPr>
              <a:t>MULTISPORTIVE</a:t>
            </a:r>
          </a:p>
          <a:p>
            <a:pPr marL="342900" indent="-342900" algn="just">
              <a:lnSpc>
                <a:spcPct val="107000"/>
              </a:lnSpc>
              <a:spcAft>
                <a:spcPts val="800"/>
              </a:spcAft>
              <a:buFont typeface="+mj-lt"/>
              <a:buAutoNum type="arabicPeriod"/>
            </a:pPr>
            <a:r>
              <a:rPr lang="en-GB" sz="1800" kern="150" dirty="0">
                <a:effectLst/>
                <a:latin typeface="Calibri" panose="020F0502020204030204" pitchFamily="34" charset="0"/>
                <a:ea typeface="SimSun" panose="02010600030101010101" pitchFamily="2" charset="-122"/>
                <a:cs typeface="Calibri" panose="020F0502020204030204" pitchFamily="34" charset="0"/>
              </a:rPr>
              <a:t>STRENGTHEN COOPERATION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mj-lt"/>
              <a:buAutoNum type="arabicPeriod"/>
            </a:pPr>
            <a:r>
              <a:rPr lang="en-GB" sz="1800" kern="150" dirty="0">
                <a:effectLst/>
                <a:latin typeface="Calibri" panose="020F0502020204030204" pitchFamily="34" charset="0"/>
                <a:ea typeface="SimSun" panose="02010600030101010101" pitchFamily="2" charset="-122"/>
                <a:cs typeface="Calibri" panose="020F0502020204030204" pitchFamily="34" charset="0"/>
              </a:rPr>
              <a:t>SOCIAL EXPERIENCE &amp; FUN INSTEAD OF COMPETITION </a:t>
            </a:r>
          </a:p>
          <a:p>
            <a:pPr marL="342900" indent="-342900" algn="just">
              <a:lnSpc>
                <a:spcPct val="107000"/>
              </a:lnSpc>
              <a:spcAft>
                <a:spcPts val="800"/>
              </a:spcAft>
              <a:buFont typeface="+mj-lt"/>
              <a:buAutoNum type="arabicPeriod"/>
            </a:pPr>
            <a:r>
              <a:rPr lang="en-GB" sz="1800" kern="150" dirty="0">
                <a:effectLst/>
                <a:latin typeface="Calibri" panose="020F0502020204030204" pitchFamily="34" charset="0"/>
                <a:ea typeface="SimSun" panose="02010600030101010101" pitchFamily="2" charset="-122"/>
                <a:cs typeface="Calibri" panose="020F0502020204030204" pitchFamily="34" charset="0"/>
              </a:rPr>
              <a:t>SAVE and INCLUSIVE ENVIRONMENT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endParaRPr lang="en-GB" sz="1800" kern="150" dirty="0">
              <a:effectLst/>
              <a:latin typeface="Calibri" panose="020F0502020204030204" pitchFamily="34" charset="0"/>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7426353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1907554" y="8883302"/>
            <a:ext cx="6380446" cy="1403698"/>
          </a:xfrm>
          <a:prstGeom prst="rect">
            <a:avLst/>
          </a:prstGeom>
        </p:spPr>
      </p:pic>
      <p:sp>
        <p:nvSpPr>
          <p:cNvPr id="5" name="Title 4">
            <a:extLst>
              <a:ext uri="{FF2B5EF4-FFF2-40B4-BE49-F238E27FC236}">
                <a16:creationId xmlns:a16="http://schemas.microsoft.com/office/drawing/2014/main" id="{CFAC92FC-C869-43D6-AFC0-2D02914102C7}"/>
              </a:ext>
            </a:extLst>
          </p:cNvPr>
          <p:cNvSpPr>
            <a:spLocks noGrp="1"/>
          </p:cNvSpPr>
          <p:nvPr>
            <p:ph type="title"/>
          </p:nvPr>
        </p:nvSpPr>
        <p:spPr>
          <a:xfrm>
            <a:off x="2514600" y="1937049"/>
            <a:ext cx="12420600" cy="1143000"/>
          </a:xfrm>
        </p:spPr>
        <p:txBody>
          <a:bodyPr>
            <a:normAutofit fontScale="90000"/>
          </a:bodyPr>
          <a:lstStyle/>
          <a:p>
            <a:r>
              <a:rPr lang="en-US" b="1" dirty="0">
                <a:solidFill>
                  <a:srgbClr val="FF0000"/>
                </a:solidFill>
                <a:effectLst/>
                <a:latin typeface="Calibri" panose="020F0502020204030204" pitchFamily="34" charset="0"/>
                <a:ea typeface="Calibri" panose="020F0502020204030204" pitchFamily="34" charset="0"/>
              </a:rPr>
              <a:t>Successful Strategies and </a:t>
            </a:r>
            <a:r>
              <a:rPr lang="en-US" b="1">
                <a:solidFill>
                  <a:srgbClr val="FF0000"/>
                </a:solidFill>
                <a:effectLst/>
                <a:latin typeface="Calibri" panose="020F0502020204030204" pitchFamily="34" charset="0"/>
                <a:ea typeface="Calibri" panose="020F0502020204030204" pitchFamily="34" charset="0"/>
              </a:rPr>
              <a:t>Good Practices </a:t>
            </a:r>
            <a:br>
              <a:rPr lang="en-US" sz="4000" b="0" i="0" u="none" strike="noStrike" baseline="0" dirty="0">
                <a:solidFill>
                  <a:srgbClr val="FF0000"/>
                </a:solidFill>
                <a:latin typeface="Verdana" panose="020B0604030504040204" pitchFamily="34" charset="0"/>
              </a:rPr>
            </a:br>
            <a:endParaRPr lang="en-US" dirty="0"/>
          </a:p>
        </p:txBody>
      </p:sp>
      <p:pic>
        <p:nvPicPr>
          <p:cNvPr id="7" name="Picture 6">
            <a:extLst>
              <a:ext uri="{FF2B5EF4-FFF2-40B4-BE49-F238E27FC236}">
                <a16:creationId xmlns:a16="http://schemas.microsoft.com/office/drawing/2014/main" id="{CEA465D3-4826-42B3-8C0B-2630FBFDD2B7}"/>
              </a:ext>
            </a:extLst>
          </p:cNvPr>
          <p:cNvPicPr>
            <a:picLocks noChangeAspect="1"/>
          </p:cNvPicPr>
          <p:nvPr/>
        </p:nvPicPr>
        <p:blipFill>
          <a:blip r:embed="rId4" cstate="print">
            <a:extLst>
              <a:ext uri="{BEBA8EAE-BF5A-486C-A8C5-ECC9F3942E4B}">
                <a14:imgProps xmlns:a14="http://schemas.microsoft.com/office/drawing/2010/main">
                  <a14:imgLayer r:embed="rId5">
                    <a14:imgEffect>
                      <a14:artisticPastelsSmooth/>
                    </a14:imgEffect>
                  </a14:imgLayer>
                </a14:imgProps>
              </a:ext>
              <a:ext uri="{28A0092B-C50C-407E-A947-70E740481C1C}">
                <a14:useLocalDpi xmlns:a14="http://schemas.microsoft.com/office/drawing/2010/main" val="0"/>
              </a:ext>
            </a:extLst>
          </a:blip>
          <a:stretch>
            <a:fillRect/>
          </a:stretch>
        </p:blipFill>
        <p:spPr>
          <a:xfrm>
            <a:off x="228600" y="-12700"/>
            <a:ext cx="1346200" cy="1346200"/>
          </a:xfrm>
          <a:prstGeom prst="rect">
            <a:avLst/>
          </a:prstGeom>
        </p:spPr>
      </p:pic>
      <p:sp>
        <p:nvSpPr>
          <p:cNvPr id="9" name="Textfeld 8">
            <a:extLst>
              <a:ext uri="{FF2B5EF4-FFF2-40B4-BE49-F238E27FC236}">
                <a16:creationId xmlns:a16="http://schemas.microsoft.com/office/drawing/2014/main" id="{7144145F-3FAB-4DE6-8FA6-19F5BEF9EC9E}"/>
              </a:ext>
            </a:extLst>
          </p:cNvPr>
          <p:cNvSpPr txBox="1"/>
          <p:nvPr/>
        </p:nvSpPr>
        <p:spPr>
          <a:xfrm>
            <a:off x="2133600" y="3390900"/>
            <a:ext cx="9144000" cy="4163897"/>
          </a:xfrm>
          <a:prstGeom prst="rect">
            <a:avLst/>
          </a:prstGeom>
          <a:noFill/>
        </p:spPr>
        <p:txBody>
          <a:bodyPr wrap="square">
            <a:spAutoFit/>
          </a:bodyPr>
          <a:lstStyle/>
          <a:p>
            <a:pPr marL="342900" indent="-342900" algn="just">
              <a:lnSpc>
                <a:spcPct val="107000"/>
              </a:lnSpc>
              <a:spcAft>
                <a:spcPts val="800"/>
              </a:spcAft>
              <a:buFont typeface="+mj-lt"/>
              <a:buAutoNum type="arabicPeriod"/>
            </a:pPr>
            <a:r>
              <a:rPr lang="en-GB" sz="2000" kern="150" dirty="0">
                <a:latin typeface="Calibri" panose="020F0502020204030204" pitchFamily="34" charset="0"/>
                <a:ea typeface="SimSun" panose="02010600030101010101" pitchFamily="2" charset="-122"/>
                <a:cs typeface="Calibri" panose="020F0502020204030204" pitchFamily="34" charset="0"/>
              </a:rPr>
              <a:t>Inclusive Sport Events &amp; Team building </a:t>
            </a:r>
            <a:r>
              <a:rPr lang="en-GB" kern="150" dirty="0">
                <a:latin typeface="Calibri" panose="020F0502020204030204" pitchFamily="34" charset="0"/>
                <a:ea typeface="SimSun" panose="02010600030101010101" pitchFamily="2" charset="-122"/>
                <a:cs typeface="Calibri" panose="020F0502020204030204" pitchFamily="34" charset="0"/>
              </a:rPr>
              <a:t>(</a:t>
            </a:r>
            <a:r>
              <a:rPr lang="en-GB" sz="1800" dirty="0">
                <a:effectLst/>
                <a:latin typeface="Calibri" panose="020F0502020204030204" pitchFamily="34" charset="0"/>
                <a:ea typeface="Calibri" panose="020F0502020204030204" pitchFamily="34" charset="0"/>
              </a:rPr>
              <a:t>Romania-The Corporate Games)</a:t>
            </a:r>
            <a:endParaRPr lang="en-GB" kern="150" dirty="0">
              <a:latin typeface="Calibri" panose="020F0502020204030204" pitchFamily="34" charset="0"/>
              <a:ea typeface="SimSun" panose="02010600030101010101" pitchFamily="2" charset="-122"/>
              <a:cs typeface="Calibri" panose="020F0502020204030204" pitchFamily="34" charset="0"/>
            </a:endParaRPr>
          </a:p>
          <a:p>
            <a:pPr marL="342900" marR="118745" indent="-342900" algn="just" fontAlgn="base">
              <a:lnSpc>
                <a:spcPct val="107000"/>
              </a:lnSpc>
              <a:spcAft>
                <a:spcPts val="800"/>
              </a:spcAft>
              <a:buFont typeface="+mj-lt"/>
              <a:buAutoNum type="arabicPeriod"/>
            </a:pPr>
            <a:r>
              <a:rPr lang="en-GB" sz="2000" kern="150" dirty="0">
                <a:latin typeface="Calibri" panose="020F0502020204030204" pitchFamily="34" charset="0"/>
                <a:ea typeface="SimSun" panose="02010600030101010101" pitchFamily="2" charset="-122"/>
                <a:cs typeface="Calibri" panose="020F0502020204030204" pitchFamily="34" charset="0"/>
              </a:rPr>
              <a:t>Education through sport in regular lessons (</a:t>
            </a:r>
            <a:r>
              <a:rPr lang="en-GB" kern="150" dirty="0">
                <a:latin typeface="Calibri" panose="020F0502020204030204" pitchFamily="34" charset="0"/>
                <a:ea typeface="SimSun" panose="02010600030101010101" pitchFamily="2" charset="-122"/>
                <a:cs typeface="Calibri" panose="020F0502020204030204" pitchFamily="34" charset="0"/>
              </a:rPr>
              <a:t>Austria  &amp; Slovenia)</a:t>
            </a:r>
            <a:endParaRPr lang="de-DE" sz="2000" kern="150" dirty="0">
              <a:latin typeface="Calibri" panose="020F0502020204030204" pitchFamily="34" charset="0"/>
              <a:ea typeface="SimSun" panose="02010600030101010101" pitchFamily="2" charset="-122"/>
              <a:cs typeface="Calibri" panose="020F0502020204030204" pitchFamily="34" charset="0"/>
            </a:endParaRPr>
          </a:p>
          <a:p>
            <a:pPr marL="342900" marR="118745" indent="-342900" algn="just" fontAlgn="base">
              <a:lnSpc>
                <a:spcPct val="107000"/>
              </a:lnSpc>
              <a:spcAft>
                <a:spcPts val="800"/>
              </a:spcAft>
              <a:buFont typeface="+mj-lt"/>
              <a:buAutoNum type="arabicPeriod"/>
            </a:pPr>
            <a:r>
              <a:rPr lang="en-GB" sz="2000" kern="150" dirty="0">
                <a:latin typeface="Calibri" panose="020F0502020204030204" pitchFamily="34" charset="0"/>
                <a:ea typeface="SimSun" panose="02010600030101010101" pitchFamily="2" charset="-122"/>
                <a:cs typeface="Calibri" panose="020F0502020204030204" pitchFamily="34" charset="0"/>
              </a:rPr>
              <a:t>Multiplier training for integration and volunteering </a:t>
            </a:r>
            <a:r>
              <a:rPr lang="en-GB" kern="150" dirty="0">
                <a:latin typeface="Calibri" panose="020F0502020204030204" pitchFamily="34" charset="0"/>
                <a:ea typeface="SimSun" panose="02010600030101010101" pitchFamily="2" charset="-122"/>
                <a:cs typeface="Calibri" panose="020F0502020204030204" pitchFamily="34" charset="0"/>
              </a:rPr>
              <a:t>(Austria)</a:t>
            </a:r>
            <a:endParaRPr lang="de-DE" kern="150" dirty="0">
              <a:latin typeface="Calibri" panose="020F0502020204030204" pitchFamily="34" charset="0"/>
              <a:ea typeface="SimSun" panose="02010600030101010101" pitchFamily="2" charset="-122"/>
              <a:cs typeface="Calibri" panose="020F0502020204030204" pitchFamily="34" charset="0"/>
            </a:endParaRPr>
          </a:p>
          <a:p>
            <a:pPr marL="342900" indent="-342900" algn="just">
              <a:lnSpc>
                <a:spcPct val="107000"/>
              </a:lnSpc>
              <a:spcAft>
                <a:spcPts val="800"/>
              </a:spcAft>
              <a:buFont typeface="+mj-lt"/>
              <a:buAutoNum type="arabicPeriod"/>
            </a:pPr>
            <a:r>
              <a:rPr lang="en-GB" sz="2000" kern="150" dirty="0">
                <a:latin typeface="Calibri" panose="020F0502020204030204" pitchFamily="34" charset="0"/>
                <a:ea typeface="SimSun" panose="02010600030101010101" pitchFamily="2" charset="-122"/>
                <a:cs typeface="Calibri" panose="020F0502020204030204" pitchFamily="34" charset="0"/>
              </a:rPr>
              <a:t>Cooperation of different stakeholders </a:t>
            </a:r>
            <a:endParaRPr lang="de-DE" sz="2000" kern="150" dirty="0">
              <a:latin typeface="Calibri" panose="020F0502020204030204" pitchFamily="34" charset="0"/>
              <a:ea typeface="SimSun" panose="02010600030101010101" pitchFamily="2" charset="-122"/>
              <a:cs typeface="Calibri" panose="020F0502020204030204" pitchFamily="34" charset="0"/>
            </a:endParaRPr>
          </a:p>
          <a:p>
            <a:pPr marL="342900" indent="-342900" algn="just">
              <a:lnSpc>
                <a:spcPct val="107000"/>
              </a:lnSpc>
              <a:spcAft>
                <a:spcPts val="800"/>
              </a:spcAft>
              <a:buFont typeface="+mj-lt"/>
              <a:buAutoNum type="arabicPeriod"/>
            </a:pPr>
            <a:r>
              <a:rPr lang="en-US" sz="2000" kern="150" dirty="0">
                <a:latin typeface="Calibri" panose="020F0502020204030204" pitchFamily="34" charset="0"/>
                <a:ea typeface="SimSun" panose="02010600030101010101" pitchFamily="2" charset="-122"/>
                <a:cs typeface="Calibri" panose="020F0502020204030204" pitchFamily="34" charset="0"/>
              </a:rPr>
              <a:t>Make use of (community) role models </a:t>
            </a:r>
            <a:endParaRPr lang="de-DE" sz="2000" kern="150" dirty="0">
              <a:latin typeface="Calibri" panose="020F0502020204030204" pitchFamily="34" charset="0"/>
              <a:ea typeface="SimSun" panose="02010600030101010101" pitchFamily="2" charset="-122"/>
              <a:cs typeface="Calibri" panose="020F0502020204030204" pitchFamily="34" charset="0"/>
            </a:endParaRPr>
          </a:p>
          <a:p>
            <a:pPr marL="342900" indent="-342900" algn="just">
              <a:lnSpc>
                <a:spcPct val="107000"/>
              </a:lnSpc>
              <a:spcAft>
                <a:spcPts val="800"/>
              </a:spcAft>
              <a:buFont typeface="+mj-lt"/>
              <a:buAutoNum type="arabicPeriod"/>
            </a:pPr>
            <a:r>
              <a:rPr lang="en-GB" sz="2000" kern="150" dirty="0">
                <a:latin typeface="Calibri" panose="020F0502020204030204" pitchFamily="34" charset="0"/>
                <a:ea typeface="SimSun" panose="02010600030101010101" pitchFamily="2" charset="-122"/>
                <a:cs typeface="Calibri" panose="020F0502020204030204" pitchFamily="34" charset="0"/>
              </a:rPr>
              <a:t>Diversify sport, l</a:t>
            </a:r>
            <a:r>
              <a:rPr lang="en-US" sz="2000" kern="150" dirty="0">
                <a:latin typeface="Calibri" panose="020F0502020204030204" pitchFamily="34" charset="0"/>
                <a:ea typeface="SimSun" panose="02010600030101010101" pitchFamily="2" charset="-122"/>
                <a:cs typeface="Calibri" panose="020F0502020204030204" pitchFamily="34" charset="0"/>
              </a:rPr>
              <a:t>earing from each other </a:t>
            </a:r>
            <a:endParaRPr lang="de-DE" sz="2000" kern="150" dirty="0">
              <a:latin typeface="Calibri" panose="020F0502020204030204" pitchFamily="34" charset="0"/>
              <a:ea typeface="SimSun" panose="02010600030101010101" pitchFamily="2" charset="-122"/>
              <a:cs typeface="Calibri" panose="020F0502020204030204" pitchFamily="34" charset="0"/>
            </a:endParaRPr>
          </a:p>
          <a:p>
            <a:pPr algn="just">
              <a:lnSpc>
                <a:spcPct val="107000"/>
              </a:lnSpc>
              <a:spcAft>
                <a:spcPts val="800"/>
              </a:spcAft>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endParaRPr lang="en-GB" sz="1800" kern="150" dirty="0">
              <a:effectLst/>
              <a:latin typeface="Calibri" panose="020F0502020204030204" pitchFamily="34" charset="0"/>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1472370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1907554" y="8883302"/>
            <a:ext cx="6380446" cy="1403698"/>
          </a:xfrm>
          <a:prstGeom prst="rect">
            <a:avLst/>
          </a:prstGeom>
        </p:spPr>
      </p:pic>
      <p:sp>
        <p:nvSpPr>
          <p:cNvPr id="5" name="Title 4">
            <a:extLst>
              <a:ext uri="{FF2B5EF4-FFF2-40B4-BE49-F238E27FC236}">
                <a16:creationId xmlns:a16="http://schemas.microsoft.com/office/drawing/2014/main" id="{CFAC92FC-C869-43D6-AFC0-2D02914102C7}"/>
              </a:ext>
            </a:extLst>
          </p:cNvPr>
          <p:cNvSpPr>
            <a:spLocks noGrp="1"/>
          </p:cNvSpPr>
          <p:nvPr>
            <p:ph type="title"/>
          </p:nvPr>
        </p:nvSpPr>
        <p:spPr>
          <a:xfrm>
            <a:off x="2486010" y="4450724"/>
            <a:ext cx="12635572" cy="1385552"/>
          </a:xfrm>
        </p:spPr>
        <p:txBody>
          <a:bodyPr>
            <a:normAutofit/>
          </a:bodyPr>
          <a:lstStyle/>
          <a:p>
            <a:r>
              <a:rPr lang="en-GB" sz="5400" dirty="0">
                <a:solidFill>
                  <a:srgbClr val="002060"/>
                </a:solidFill>
                <a:latin typeface="Arial" panose="020B0604020202020204" pitchFamily="34" charset="0"/>
                <a:ea typeface="DengXian Light" panose="02010600030101010101" pitchFamily="2" charset="-122"/>
              </a:rPr>
              <a:t>Thank you!</a:t>
            </a:r>
            <a:endParaRPr lang="en-US" sz="5400" dirty="0"/>
          </a:p>
        </p:txBody>
      </p:sp>
      <p:pic>
        <p:nvPicPr>
          <p:cNvPr id="6" name="Picture 5">
            <a:extLst>
              <a:ext uri="{FF2B5EF4-FFF2-40B4-BE49-F238E27FC236}">
                <a16:creationId xmlns:a16="http://schemas.microsoft.com/office/drawing/2014/main" id="{F4DFFD9B-C1C3-41A3-B315-ED7250B64382}"/>
              </a:ext>
            </a:extLst>
          </p:cNvPr>
          <p:cNvPicPr>
            <a:picLocks noChangeAspect="1"/>
          </p:cNvPicPr>
          <p:nvPr/>
        </p:nvPicPr>
        <p:blipFill>
          <a:blip r:embed="rId3" cstate="print">
            <a:extLst>
              <a:ext uri="{BEBA8EAE-BF5A-486C-A8C5-ECC9F3942E4B}">
                <a14:imgProps xmlns:a14="http://schemas.microsoft.com/office/drawing/2010/main">
                  <a14:imgLayer r:embed="rId4">
                    <a14:imgEffect>
                      <a14:artisticPastelsSmooth/>
                    </a14:imgEffect>
                  </a14:imgLayer>
                </a14:imgProps>
              </a:ext>
              <a:ext uri="{28A0092B-C50C-407E-A947-70E740481C1C}">
                <a14:useLocalDpi xmlns:a14="http://schemas.microsoft.com/office/drawing/2010/main" val="0"/>
              </a:ext>
            </a:extLst>
          </a:blip>
          <a:stretch>
            <a:fillRect/>
          </a:stretch>
        </p:blipFill>
        <p:spPr>
          <a:xfrm>
            <a:off x="228600" y="-12700"/>
            <a:ext cx="1346200" cy="1346200"/>
          </a:xfrm>
          <a:prstGeom prst="rect">
            <a:avLst/>
          </a:prstGeom>
        </p:spPr>
      </p:pic>
    </p:spTree>
    <p:extLst>
      <p:ext uri="{BB962C8B-B14F-4D97-AF65-F5344CB8AC3E}">
        <p14:creationId xmlns:p14="http://schemas.microsoft.com/office/powerpoint/2010/main" val="1833783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0</TotalTime>
  <Words>287</Words>
  <Application>Microsoft Office PowerPoint</Application>
  <PresentationFormat>Benutzerdefiniert</PresentationFormat>
  <Paragraphs>46</Paragraphs>
  <Slides>6</Slides>
  <Notes>4</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6</vt:i4>
      </vt:variant>
    </vt:vector>
  </HeadingPairs>
  <TitlesOfParts>
    <vt:vector size="13" baseType="lpstr">
      <vt:lpstr>Times New Roman</vt:lpstr>
      <vt:lpstr>Arial Black</vt:lpstr>
      <vt:lpstr>Calibri</vt:lpstr>
      <vt:lpstr>Verdana</vt:lpstr>
      <vt:lpstr>Open Sans Light</vt:lpstr>
      <vt:lpstr>Arial</vt:lpstr>
      <vt:lpstr>Office Theme</vt:lpstr>
      <vt:lpstr>PowerPoint-Präsentation</vt:lpstr>
      <vt:lpstr> Successful Practices</vt:lpstr>
      <vt:lpstr>Kick mit (Austria)   </vt:lpstr>
      <vt:lpstr>Important/Or Not? Why? </vt:lpstr>
      <vt:lpstr>Successful Strategies and Good Practices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and White Simple Listing Presentation</dc:title>
  <dc:creator>user</dc:creator>
  <cp:lastModifiedBy>bahramuali@gmail.com</cp:lastModifiedBy>
  <cp:revision>79</cp:revision>
  <dcterms:created xsi:type="dcterms:W3CDTF">2006-08-16T00:00:00Z</dcterms:created>
  <dcterms:modified xsi:type="dcterms:W3CDTF">2021-10-24T00:13:57Z</dcterms:modified>
  <dc:identifier>DAEW9JcEYO0</dc:identifier>
</cp:coreProperties>
</file>