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3" r:id="rId4"/>
  </p:sldMasterIdLst>
  <p:sldIdLst>
    <p:sldId id="279" r:id="rId5"/>
    <p:sldId id="257" r:id="rId6"/>
    <p:sldId id="258" r:id="rId7"/>
    <p:sldId id="259" r:id="rId8"/>
    <p:sldId id="260" r:id="rId9"/>
    <p:sldId id="261" r:id="rId10"/>
    <p:sldId id="263" r:id="rId11"/>
    <p:sldId id="262" r:id="rId12"/>
    <p:sldId id="264" r:id="rId13"/>
    <p:sldId id="265" r:id="rId14"/>
    <p:sldId id="276" r:id="rId15"/>
    <p:sldId id="266" r:id="rId16"/>
    <p:sldId id="267" r:id="rId17"/>
    <p:sldId id="268" r:id="rId18"/>
    <p:sldId id="269" r:id="rId19"/>
    <p:sldId id="272" r:id="rId20"/>
    <p:sldId id="270" r:id="rId21"/>
    <p:sldId id="271" r:id="rId22"/>
    <p:sldId id="273" r:id="rId23"/>
    <p:sldId id="274" r:id="rId24"/>
    <p:sldId id="275" r:id="rId25"/>
    <p:sldId id="277" r:id="rId26"/>
    <p:sldId id="278" r:id="rId27"/>
    <p:sldId id="280" r:id="rId28"/>
    <p:sldId id="281" r:id="rId29"/>
    <p:sldId id="282" r:id="rId30"/>
    <p:sldId id="283" r:id="rId31"/>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1" autoAdjust="0"/>
    <p:restoredTop sz="93792" autoAdjust="0"/>
  </p:normalViewPr>
  <p:slideViewPr>
    <p:cSldViewPr snapToGrid="0">
      <p:cViewPr varScale="1">
        <p:scale>
          <a:sx n="52" d="100"/>
          <a:sy n="52" d="100"/>
        </p:scale>
        <p:origin x="11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PGA\AppData\Local\Temp\migr_asyuna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PGA\AppData\Local\Temp\sge-2019-26-en-g00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PGA\AppData\Local\Temp\sge-2019-26-en-g003-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0999773858743"/>
          <c:y val="2.2313762503824948E-2"/>
          <c:w val="0.78724315448385473"/>
          <c:h val="0.88589305647138938"/>
        </c:manualLayout>
      </c:layout>
      <c:barChart>
        <c:barDir val="bar"/>
        <c:grouping val="stacked"/>
        <c:varyColors val="0"/>
        <c:ser>
          <c:idx val="0"/>
          <c:order val="0"/>
          <c:tx>
            <c:strRef>
              <c:f>Data!$B$12</c:f>
              <c:strCache>
                <c:ptCount val="1"/>
                <c:pt idx="0">
                  <c:v>2011</c:v>
                </c:pt>
              </c:strCache>
            </c:strRef>
          </c:tx>
          <c:spPr>
            <a:solidFill>
              <a:schemeClr val="accent1"/>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Data!$B$15:$B$46</c:f>
              <c:numCache>
                <c:formatCode>#,##0</c:formatCode>
                <c:ptCount val="32"/>
                <c:pt idx="0">
                  <c:v>1385</c:v>
                </c:pt>
                <c:pt idx="1">
                  <c:v>25</c:v>
                </c:pt>
                <c:pt idx="2">
                  <c:v>10</c:v>
                </c:pt>
                <c:pt idx="3">
                  <c:v>270</c:v>
                </c:pt>
                <c:pt idx="4">
                  <c:v>2125</c:v>
                </c:pt>
                <c:pt idx="5">
                  <c:v>0</c:v>
                </c:pt>
                <c:pt idx="6">
                  <c:v>25</c:v>
                </c:pt>
                <c:pt idx="7">
                  <c:v>60</c:v>
                </c:pt>
                <c:pt idx="8">
                  <c:v>10</c:v>
                </c:pt>
                <c:pt idx="9">
                  <c:v>595</c:v>
                </c:pt>
                <c:pt idx="10" formatCode="General">
                  <c:v>0</c:v>
                </c:pt>
                <c:pt idx="11">
                  <c:v>825</c:v>
                </c:pt>
                <c:pt idx="12">
                  <c:v>15</c:v>
                </c:pt>
                <c:pt idx="13">
                  <c:v>0</c:v>
                </c:pt>
                <c:pt idx="14">
                  <c:v>10</c:v>
                </c:pt>
                <c:pt idx="15">
                  <c:v>20</c:v>
                </c:pt>
                <c:pt idx="16">
                  <c:v>60</c:v>
                </c:pt>
                <c:pt idx="17">
                  <c:v>25</c:v>
                </c:pt>
                <c:pt idx="18">
                  <c:v>485</c:v>
                </c:pt>
                <c:pt idx="19">
                  <c:v>1005</c:v>
                </c:pt>
                <c:pt idx="20">
                  <c:v>405</c:v>
                </c:pt>
                <c:pt idx="21">
                  <c:v>5</c:v>
                </c:pt>
                <c:pt idx="22">
                  <c:v>55</c:v>
                </c:pt>
                <c:pt idx="23">
                  <c:v>60</c:v>
                </c:pt>
                <c:pt idx="24">
                  <c:v>20</c:v>
                </c:pt>
                <c:pt idx="25">
                  <c:v>150</c:v>
                </c:pt>
                <c:pt idx="26">
                  <c:v>2655</c:v>
                </c:pt>
                <c:pt idx="27">
                  <c:v>0</c:v>
                </c:pt>
                <c:pt idx="28">
                  <c:v>0</c:v>
                </c:pt>
                <c:pt idx="29">
                  <c:v>635</c:v>
                </c:pt>
                <c:pt idx="30">
                  <c:v>310</c:v>
                </c:pt>
                <c:pt idx="31">
                  <c:v>1395</c:v>
                </c:pt>
              </c:numCache>
            </c:numRef>
          </c:val>
          <c:extLst>
            <c:ext xmlns:c16="http://schemas.microsoft.com/office/drawing/2014/chart" uri="{C3380CC4-5D6E-409C-BE32-E72D297353CC}">
              <c16:uniqueId val="{00000000-94AD-4EE7-99A6-7C2B074118E4}"/>
            </c:ext>
          </c:extLst>
        </c:ser>
        <c:ser>
          <c:idx val="1"/>
          <c:order val="1"/>
          <c:tx>
            <c:strRef>
              <c:f>Data!$C$12</c:f>
              <c:strCache>
                <c:ptCount val="1"/>
                <c:pt idx="0">
                  <c:v>2012</c:v>
                </c:pt>
              </c:strCache>
            </c:strRef>
          </c:tx>
          <c:spPr>
            <a:solidFill>
              <a:schemeClr val="accent2"/>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Data!$C$15:$C$46</c:f>
              <c:numCache>
                <c:formatCode>#,##0</c:formatCode>
                <c:ptCount val="32"/>
                <c:pt idx="0">
                  <c:v>975</c:v>
                </c:pt>
                <c:pt idx="1">
                  <c:v>60</c:v>
                </c:pt>
                <c:pt idx="2">
                  <c:v>5</c:v>
                </c:pt>
                <c:pt idx="3">
                  <c:v>355</c:v>
                </c:pt>
                <c:pt idx="4">
                  <c:v>2095</c:v>
                </c:pt>
                <c:pt idx="5">
                  <c:v>0</c:v>
                </c:pt>
                <c:pt idx="6">
                  <c:v>25</c:v>
                </c:pt>
                <c:pt idx="7">
                  <c:v>75</c:v>
                </c:pt>
                <c:pt idx="8">
                  <c:v>15</c:v>
                </c:pt>
                <c:pt idx="9">
                  <c:v>490</c:v>
                </c:pt>
                <c:pt idx="10">
                  <c:v>70</c:v>
                </c:pt>
                <c:pt idx="11">
                  <c:v>970</c:v>
                </c:pt>
                <c:pt idx="12">
                  <c:v>25</c:v>
                </c:pt>
                <c:pt idx="13">
                  <c:v>0</c:v>
                </c:pt>
                <c:pt idx="14">
                  <c:v>5</c:v>
                </c:pt>
                <c:pt idx="15">
                  <c:v>15</c:v>
                </c:pt>
                <c:pt idx="16">
                  <c:v>185</c:v>
                </c:pt>
                <c:pt idx="17">
                  <c:v>105</c:v>
                </c:pt>
                <c:pt idx="18">
                  <c:v>380</c:v>
                </c:pt>
                <c:pt idx="19">
                  <c:v>1375</c:v>
                </c:pt>
                <c:pt idx="20">
                  <c:v>245</c:v>
                </c:pt>
                <c:pt idx="21">
                  <c:v>10</c:v>
                </c:pt>
                <c:pt idx="22">
                  <c:v>135</c:v>
                </c:pt>
                <c:pt idx="23">
                  <c:v>50</c:v>
                </c:pt>
                <c:pt idx="24">
                  <c:v>5</c:v>
                </c:pt>
                <c:pt idx="25">
                  <c:v>165</c:v>
                </c:pt>
                <c:pt idx="26">
                  <c:v>3575</c:v>
                </c:pt>
                <c:pt idx="27">
                  <c:v>5</c:v>
                </c:pt>
                <c:pt idx="28">
                  <c:v>0</c:v>
                </c:pt>
                <c:pt idx="29">
                  <c:v>705</c:v>
                </c:pt>
                <c:pt idx="30">
                  <c:v>495</c:v>
                </c:pt>
                <c:pt idx="31">
                  <c:v>1125</c:v>
                </c:pt>
              </c:numCache>
            </c:numRef>
          </c:val>
          <c:extLst>
            <c:ext xmlns:c16="http://schemas.microsoft.com/office/drawing/2014/chart" uri="{C3380CC4-5D6E-409C-BE32-E72D297353CC}">
              <c16:uniqueId val="{00000001-94AD-4EE7-99A6-7C2B074118E4}"/>
            </c:ext>
          </c:extLst>
        </c:ser>
        <c:ser>
          <c:idx val="2"/>
          <c:order val="2"/>
          <c:tx>
            <c:strRef>
              <c:f>Data!$D$12</c:f>
              <c:strCache>
                <c:ptCount val="1"/>
                <c:pt idx="0">
                  <c:v>2013</c:v>
                </c:pt>
              </c:strCache>
            </c:strRef>
          </c:tx>
          <c:spPr>
            <a:solidFill>
              <a:schemeClr val="accent3"/>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Data!$D$15:$D$46</c:f>
              <c:numCache>
                <c:formatCode>#,##0</c:formatCode>
                <c:ptCount val="32"/>
                <c:pt idx="0">
                  <c:v>415</c:v>
                </c:pt>
                <c:pt idx="1">
                  <c:v>185</c:v>
                </c:pt>
                <c:pt idx="2">
                  <c:v>0</c:v>
                </c:pt>
                <c:pt idx="3">
                  <c:v>350</c:v>
                </c:pt>
                <c:pt idx="4">
                  <c:v>2485</c:v>
                </c:pt>
                <c:pt idx="5">
                  <c:v>5</c:v>
                </c:pt>
                <c:pt idx="6">
                  <c:v>20</c:v>
                </c:pt>
                <c:pt idx="7">
                  <c:v>325</c:v>
                </c:pt>
                <c:pt idx="8">
                  <c:v>10</c:v>
                </c:pt>
                <c:pt idx="9">
                  <c:v>365</c:v>
                </c:pt>
                <c:pt idx="10">
                  <c:v>55</c:v>
                </c:pt>
                <c:pt idx="11">
                  <c:v>805</c:v>
                </c:pt>
                <c:pt idx="12">
                  <c:v>55</c:v>
                </c:pt>
                <c:pt idx="13">
                  <c:v>5</c:v>
                </c:pt>
                <c:pt idx="14">
                  <c:v>0</c:v>
                </c:pt>
                <c:pt idx="15">
                  <c:v>45</c:v>
                </c:pt>
                <c:pt idx="16">
                  <c:v>380</c:v>
                </c:pt>
                <c:pt idx="17">
                  <c:v>335</c:v>
                </c:pt>
                <c:pt idx="18">
                  <c:v>310</c:v>
                </c:pt>
                <c:pt idx="19">
                  <c:v>935</c:v>
                </c:pt>
                <c:pt idx="20">
                  <c:v>255</c:v>
                </c:pt>
                <c:pt idx="21">
                  <c:v>55</c:v>
                </c:pt>
                <c:pt idx="22">
                  <c:v>15</c:v>
                </c:pt>
                <c:pt idx="23">
                  <c:v>30</c:v>
                </c:pt>
                <c:pt idx="24">
                  <c:v>5</c:v>
                </c:pt>
                <c:pt idx="25">
                  <c:v>160</c:v>
                </c:pt>
                <c:pt idx="26">
                  <c:v>3850</c:v>
                </c:pt>
                <c:pt idx="27">
                  <c:v>0</c:v>
                </c:pt>
                <c:pt idx="28">
                  <c:v>0</c:v>
                </c:pt>
                <c:pt idx="29">
                  <c:v>670</c:v>
                </c:pt>
                <c:pt idx="30">
                  <c:v>355</c:v>
                </c:pt>
                <c:pt idx="31">
                  <c:v>1265</c:v>
                </c:pt>
              </c:numCache>
            </c:numRef>
          </c:val>
          <c:extLst>
            <c:ext xmlns:c16="http://schemas.microsoft.com/office/drawing/2014/chart" uri="{C3380CC4-5D6E-409C-BE32-E72D297353CC}">
              <c16:uniqueId val="{00000002-94AD-4EE7-99A6-7C2B074118E4}"/>
            </c:ext>
          </c:extLst>
        </c:ser>
        <c:ser>
          <c:idx val="3"/>
          <c:order val="3"/>
          <c:tx>
            <c:strRef>
              <c:f>Data!$E$12</c:f>
              <c:strCache>
                <c:ptCount val="1"/>
                <c:pt idx="0">
                  <c:v>2014</c:v>
                </c:pt>
              </c:strCache>
            </c:strRef>
          </c:tx>
          <c:spPr>
            <a:solidFill>
              <a:schemeClr val="accent4"/>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Data!$E$15:$E$46</c:f>
              <c:numCache>
                <c:formatCode>#,##0</c:formatCode>
                <c:ptCount val="32"/>
                <c:pt idx="0">
                  <c:v>470</c:v>
                </c:pt>
                <c:pt idx="1">
                  <c:v>940</c:v>
                </c:pt>
                <c:pt idx="2">
                  <c:v>5</c:v>
                </c:pt>
                <c:pt idx="3">
                  <c:v>815</c:v>
                </c:pt>
                <c:pt idx="4">
                  <c:v>4400</c:v>
                </c:pt>
                <c:pt idx="5">
                  <c:v>0</c:v>
                </c:pt>
                <c:pt idx="6">
                  <c:v>30</c:v>
                </c:pt>
                <c:pt idx="7">
                  <c:v>440</c:v>
                </c:pt>
                <c:pt idx="8">
                  <c:v>15</c:v>
                </c:pt>
                <c:pt idx="9">
                  <c:v>270</c:v>
                </c:pt>
                <c:pt idx="10">
                  <c:v>10</c:v>
                </c:pt>
                <c:pt idx="11">
                  <c:v>2505</c:v>
                </c:pt>
                <c:pt idx="12">
                  <c:v>50</c:v>
                </c:pt>
                <c:pt idx="13">
                  <c:v>0</c:v>
                </c:pt>
                <c:pt idx="14">
                  <c:v>5</c:v>
                </c:pt>
                <c:pt idx="15">
                  <c:v>30</c:v>
                </c:pt>
                <c:pt idx="16">
                  <c:v>605</c:v>
                </c:pt>
                <c:pt idx="17">
                  <c:v>55</c:v>
                </c:pt>
                <c:pt idx="18">
                  <c:v>960</c:v>
                </c:pt>
                <c:pt idx="19">
                  <c:v>1975</c:v>
                </c:pt>
                <c:pt idx="20">
                  <c:v>185</c:v>
                </c:pt>
                <c:pt idx="21">
                  <c:v>15</c:v>
                </c:pt>
                <c:pt idx="22">
                  <c:v>95</c:v>
                </c:pt>
                <c:pt idx="23">
                  <c:v>65</c:v>
                </c:pt>
                <c:pt idx="24">
                  <c:v>10</c:v>
                </c:pt>
                <c:pt idx="25">
                  <c:v>195</c:v>
                </c:pt>
                <c:pt idx="26">
                  <c:v>7045</c:v>
                </c:pt>
                <c:pt idx="27">
                  <c:v>0</c:v>
                </c:pt>
                <c:pt idx="28">
                  <c:v>0</c:v>
                </c:pt>
                <c:pt idx="29">
                  <c:v>940</c:v>
                </c:pt>
                <c:pt idx="30">
                  <c:v>775</c:v>
                </c:pt>
                <c:pt idx="31">
                  <c:v>1945</c:v>
                </c:pt>
              </c:numCache>
            </c:numRef>
          </c:val>
          <c:extLst>
            <c:ext xmlns:c16="http://schemas.microsoft.com/office/drawing/2014/chart" uri="{C3380CC4-5D6E-409C-BE32-E72D297353CC}">
              <c16:uniqueId val="{00000003-94AD-4EE7-99A6-7C2B074118E4}"/>
            </c:ext>
          </c:extLst>
        </c:ser>
        <c:ser>
          <c:idx val="4"/>
          <c:order val="4"/>
          <c:tx>
            <c:strRef>
              <c:f>Data!$F$12</c:f>
              <c:strCache>
                <c:ptCount val="1"/>
                <c:pt idx="0">
                  <c:v>2015</c:v>
                </c:pt>
              </c:strCache>
            </c:strRef>
          </c:tx>
          <c:spPr>
            <a:solidFill>
              <a:schemeClr val="accent5"/>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Data!$F$15:$F$46</c:f>
              <c:numCache>
                <c:formatCode>#,##0</c:formatCode>
                <c:ptCount val="32"/>
                <c:pt idx="0">
                  <c:v>2545</c:v>
                </c:pt>
                <c:pt idx="1">
                  <c:v>1815</c:v>
                </c:pt>
                <c:pt idx="2">
                  <c:v>15</c:v>
                </c:pt>
                <c:pt idx="3">
                  <c:v>2125</c:v>
                </c:pt>
                <c:pt idx="4">
                  <c:v>22255</c:v>
                </c:pt>
                <c:pt idx="5">
                  <c:v>0</c:v>
                </c:pt>
                <c:pt idx="6">
                  <c:v>35</c:v>
                </c:pt>
                <c:pt idx="7">
                  <c:v>420</c:v>
                </c:pt>
                <c:pt idx="8">
                  <c:v>25</c:v>
                </c:pt>
                <c:pt idx="9">
                  <c:v>320</c:v>
                </c:pt>
                <c:pt idx="10">
                  <c:v>5</c:v>
                </c:pt>
                <c:pt idx="11">
                  <c:v>4070</c:v>
                </c:pt>
                <c:pt idx="12">
                  <c:v>105</c:v>
                </c:pt>
                <c:pt idx="13">
                  <c:v>10</c:v>
                </c:pt>
                <c:pt idx="14">
                  <c:v>5</c:v>
                </c:pt>
                <c:pt idx="15">
                  <c:v>105</c:v>
                </c:pt>
                <c:pt idx="16">
                  <c:v>8805</c:v>
                </c:pt>
                <c:pt idx="17">
                  <c:v>35</c:v>
                </c:pt>
                <c:pt idx="18">
                  <c:v>3855</c:v>
                </c:pt>
                <c:pt idx="19">
                  <c:v>8275</c:v>
                </c:pt>
                <c:pt idx="20">
                  <c:v>150</c:v>
                </c:pt>
                <c:pt idx="21">
                  <c:v>50</c:v>
                </c:pt>
                <c:pt idx="22">
                  <c:v>55</c:v>
                </c:pt>
                <c:pt idx="23">
                  <c:v>40</c:v>
                </c:pt>
                <c:pt idx="24">
                  <c:v>5</c:v>
                </c:pt>
                <c:pt idx="25">
                  <c:v>2535</c:v>
                </c:pt>
                <c:pt idx="26">
                  <c:v>34295</c:v>
                </c:pt>
                <c:pt idx="27">
                  <c:v>5</c:v>
                </c:pt>
                <c:pt idx="28">
                  <c:v>5</c:v>
                </c:pt>
                <c:pt idx="29">
                  <c:v>4790</c:v>
                </c:pt>
                <c:pt idx="30">
                  <c:v>2670</c:v>
                </c:pt>
                <c:pt idx="31">
                  <c:v>3255</c:v>
                </c:pt>
              </c:numCache>
            </c:numRef>
          </c:val>
          <c:extLst>
            <c:ext xmlns:c16="http://schemas.microsoft.com/office/drawing/2014/chart" uri="{C3380CC4-5D6E-409C-BE32-E72D297353CC}">
              <c16:uniqueId val="{00000004-94AD-4EE7-99A6-7C2B074118E4}"/>
            </c:ext>
          </c:extLst>
        </c:ser>
        <c:ser>
          <c:idx val="5"/>
          <c:order val="5"/>
          <c:tx>
            <c:strRef>
              <c:f>Data!$G$12</c:f>
              <c:strCache>
                <c:ptCount val="1"/>
                <c:pt idx="0">
                  <c:v>2016</c:v>
                </c:pt>
              </c:strCache>
            </c:strRef>
          </c:tx>
          <c:spPr>
            <a:solidFill>
              <a:schemeClr val="accent6"/>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Data!$G$15:$G$46</c:f>
              <c:numCache>
                <c:formatCode>#,##0</c:formatCode>
                <c:ptCount val="32"/>
                <c:pt idx="0">
                  <c:v>1020</c:v>
                </c:pt>
                <c:pt idx="1">
                  <c:v>2750</c:v>
                </c:pt>
                <c:pt idx="2">
                  <c:v>5</c:v>
                </c:pt>
                <c:pt idx="3">
                  <c:v>1185</c:v>
                </c:pt>
                <c:pt idx="4">
                  <c:v>35935</c:v>
                </c:pt>
                <c:pt idx="5">
                  <c:v>0</c:v>
                </c:pt>
                <c:pt idx="6">
                  <c:v>35</c:v>
                </c:pt>
                <c:pt idx="7">
                  <c:v>2350</c:v>
                </c:pt>
                <c:pt idx="8">
                  <c:v>30</c:v>
                </c:pt>
                <c:pt idx="9">
                  <c:v>475</c:v>
                </c:pt>
                <c:pt idx="10">
                  <c:v>170</c:v>
                </c:pt>
                <c:pt idx="11">
                  <c:v>6020</c:v>
                </c:pt>
                <c:pt idx="12">
                  <c:v>215</c:v>
                </c:pt>
                <c:pt idx="13">
                  <c:v>5</c:v>
                </c:pt>
                <c:pt idx="14">
                  <c:v>0</c:v>
                </c:pt>
                <c:pt idx="15">
                  <c:v>50</c:v>
                </c:pt>
                <c:pt idx="16">
                  <c:v>1220</c:v>
                </c:pt>
                <c:pt idx="17">
                  <c:v>15</c:v>
                </c:pt>
                <c:pt idx="18">
                  <c:v>1705</c:v>
                </c:pt>
                <c:pt idx="19">
                  <c:v>3900</c:v>
                </c:pt>
                <c:pt idx="20">
                  <c:v>140</c:v>
                </c:pt>
                <c:pt idx="21">
                  <c:v>25</c:v>
                </c:pt>
                <c:pt idx="22">
                  <c:v>45</c:v>
                </c:pt>
                <c:pt idx="23">
                  <c:v>245</c:v>
                </c:pt>
                <c:pt idx="24">
                  <c:v>0</c:v>
                </c:pt>
                <c:pt idx="25">
                  <c:v>370</c:v>
                </c:pt>
                <c:pt idx="26">
                  <c:v>2160</c:v>
                </c:pt>
                <c:pt idx="27">
                  <c:v>20</c:v>
                </c:pt>
                <c:pt idx="28">
                  <c:v>5</c:v>
                </c:pt>
                <c:pt idx="29">
                  <c:v>270</c:v>
                </c:pt>
                <c:pt idx="30">
                  <c:v>1985</c:v>
                </c:pt>
                <c:pt idx="31">
                  <c:v>3175</c:v>
                </c:pt>
              </c:numCache>
            </c:numRef>
          </c:val>
          <c:extLst>
            <c:ext xmlns:c16="http://schemas.microsoft.com/office/drawing/2014/chart" uri="{C3380CC4-5D6E-409C-BE32-E72D297353CC}">
              <c16:uniqueId val="{00000005-94AD-4EE7-99A6-7C2B074118E4}"/>
            </c:ext>
          </c:extLst>
        </c:ser>
        <c:ser>
          <c:idx val="6"/>
          <c:order val="6"/>
          <c:tx>
            <c:strRef>
              <c:f>Data!$H$12</c:f>
              <c:strCache>
                <c:ptCount val="1"/>
                <c:pt idx="0">
                  <c:v>2017</c:v>
                </c:pt>
              </c:strCache>
            </c:strRef>
          </c:tx>
          <c:spPr>
            <a:solidFill>
              <a:schemeClr val="accent1">
                <a:lumMod val="60000"/>
              </a:schemeClr>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Data!$H$15:$H$46</c:f>
              <c:numCache>
                <c:formatCode>#,##0</c:formatCode>
                <c:ptCount val="32"/>
                <c:pt idx="0">
                  <c:v>735</c:v>
                </c:pt>
                <c:pt idx="1">
                  <c:v>440</c:v>
                </c:pt>
                <c:pt idx="2">
                  <c:v>5</c:v>
                </c:pt>
                <c:pt idx="3">
                  <c:v>460</c:v>
                </c:pt>
                <c:pt idx="4">
                  <c:v>9085</c:v>
                </c:pt>
                <c:pt idx="5">
                  <c:v>0</c:v>
                </c:pt>
                <c:pt idx="6">
                  <c:v>30</c:v>
                </c:pt>
                <c:pt idx="7">
                  <c:v>2455</c:v>
                </c:pt>
                <c:pt idx="8">
                  <c:v>20</c:v>
                </c:pt>
                <c:pt idx="9">
                  <c:v>590</c:v>
                </c:pt>
                <c:pt idx="10">
                  <c:v>40</c:v>
                </c:pt>
                <c:pt idx="11">
                  <c:v>10005</c:v>
                </c:pt>
                <c:pt idx="12">
                  <c:v>225</c:v>
                </c:pt>
                <c:pt idx="13">
                  <c:v>10</c:v>
                </c:pt>
                <c:pt idx="14">
                  <c:v>0</c:v>
                </c:pt>
                <c:pt idx="15">
                  <c:v>50</c:v>
                </c:pt>
                <c:pt idx="16">
                  <c:v>230</c:v>
                </c:pt>
                <c:pt idx="17">
                  <c:v>5</c:v>
                </c:pt>
                <c:pt idx="18">
                  <c:v>1180</c:v>
                </c:pt>
                <c:pt idx="19">
                  <c:v>1350</c:v>
                </c:pt>
                <c:pt idx="20">
                  <c:v>115</c:v>
                </c:pt>
                <c:pt idx="21">
                  <c:v>40</c:v>
                </c:pt>
                <c:pt idx="22">
                  <c:v>265</c:v>
                </c:pt>
                <c:pt idx="23">
                  <c:v>390</c:v>
                </c:pt>
                <c:pt idx="24">
                  <c:v>10</c:v>
                </c:pt>
                <c:pt idx="25">
                  <c:v>175</c:v>
                </c:pt>
                <c:pt idx="26">
                  <c:v>1285</c:v>
                </c:pt>
                <c:pt idx="27">
                  <c:v>10</c:v>
                </c:pt>
                <c:pt idx="28">
                  <c:v>0</c:v>
                </c:pt>
                <c:pt idx="29">
                  <c:v>175</c:v>
                </c:pt>
                <c:pt idx="30">
                  <c:v>765</c:v>
                </c:pt>
                <c:pt idx="31">
                  <c:v>2205</c:v>
                </c:pt>
              </c:numCache>
            </c:numRef>
          </c:val>
          <c:extLst>
            <c:ext xmlns:c16="http://schemas.microsoft.com/office/drawing/2014/chart" uri="{C3380CC4-5D6E-409C-BE32-E72D297353CC}">
              <c16:uniqueId val="{00000006-94AD-4EE7-99A6-7C2B074118E4}"/>
            </c:ext>
          </c:extLst>
        </c:ser>
        <c:ser>
          <c:idx val="7"/>
          <c:order val="7"/>
          <c:tx>
            <c:strRef>
              <c:f>Data!$I$12</c:f>
              <c:strCache>
                <c:ptCount val="1"/>
                <c:pt idx="0">
                  <c:v>2018</c:v>
                </c:pt>
              </c:strCache>
            </c:strRef>
          </c:tx>
          <c:spPr>
            <a:solidFill>
              <a:schemeClr val="accent2">
                <a:lumMod val="60000"/>
              </a:schemeClr>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Data!$I$15:$I$46</c:f>
              <c:numCache>
                <c:formatCode>#,##0</c:formatCode>
                <c:ptCount val="32"/>
                <c:pt idx="0">
                  <c:v>750</c:v>
                </c:pt>
                <c:pt idx="1">
                  <c:v>480</c:v>
                </c:pt>
                <c:pt idx="2">
                  <c:v>10</c:v>
                </c:pt>
                <c:pt idx="3">
                  <c:v>240</c:v>
                </c:pt>
                <c:pt idx="4">
                  <c:v>4085</c:v>
                </c:pt>
                <c:pt idx="5">
                  <c:v>0</c:v>
                </c:pt>
                <c:pt idx="6">
                  <c:v>15</c:v>
                </c:pt>
                <c:pt idx="7">
                  <c:v>2640</c:v>
                </c:pt>
                <c:pt idx="8">
                  <c:v>75</c:v>
                </c:pt>
                <c:pt idx="9">
                  <c:v>740</c:v>
                </c:pt>
                <c:pt idx="10">
                  <c:v>25</c:v>
                </c:pt>
                <c:pt idx="11">
                  <c:v>3885</c:v>
                </c:pt>
                <c:pt idx="12">
                  <c:v>260</c:v>
                </c:pt>
                <c:pt idx="13">
                  <c:v>5</c:v>
                </c:pt>
                <c:pt idx="14">
                  <c:v>0</c:v>
                </c:pt>
                <c:pt idx="15">
                  <c:v>35</c:v>
                </c:pt>
                <c:pt idx="16">
                  <c:v>40</c:v>
                </c:pt>
                <c:pt idx="17">
                  <c:v>5</c:v>
                </c:pt>
                <c:pt idx="18">
                  <c:v>1225</c:v>
                </c:pt>
                <c:pt idx="19">
                  <c:v>390</c:v>
                </c:pt>
                <c:pt idx="20">
                  <c:v>125</c:v>
                </c:pt>
                <c:pt idx="21">
                  <c:v>40</c:v>
                </c:pt>
                <c:pt idx="22">
                  <c:v>135</c:v>
                </c:pt>
                <c:pt idx="23">
                  <c:v>555</c:v>
                </c:pt>
                <c:pt idx="24">
                  <c:v>10</c:v>
                </c:pt>
                <c:pt idx="25">
                  <c:v>105</c:v>
                </c:pt>
                <c:pt idx="26">
                  <c:v>900</c:v>
                </c:pt>
                <c:pt idx="27">
                  <c:v>5</c:v>
                </c:pt>
                <c:pt idx="28">
                  <c:v>0</c:v>
                </c:pt>
                <c:pt idx="29">
                  <c:v>145</c:v>
                </c:pt>
                <c:pt idx="30">
                  <c:v>435</c:v>
                </c:pt>
                <c:pt idx="31">
                  <c:v>3060</c:v>
                </c:pt>
              </c:numCache>
            </c:numRef>
          </c:val>
          <c:extLst>
            <c:ext xmlns:c16="http://schemas.microsoft.com/office/drawing/2014/chart" uri="{C3380CC4-5D6E-409C-BE32-E72D297353CC}">
              <c16:uniqueId val="{00000007-94AD-4EE7-99A6-7C2B074118E4}"/>
            </c:ext>
          </c:extLst>
        </c:ser>
        <c:ser>
          <c:idx val="8"/>
          <c:order val="8"/>
          <c:tx>
            <c:strRef>
              <c:f>Data!$J$12</c:f>
              <c:strCache>
                <c:ptCount val="1"/>
                <c:pt idx="0">
                  <c:v>2019</c:v>
                </c:pt>
              </c:strCache>
            </c:strRef>
          </c:tx>
          <c:spPr>
            <a:solidFill>
              <a:schemeClr val="accent3">
                <a:lumMod val="60000"/>
              </a:schemeClr>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Data!$J$15:$J$46</c:f>
              <c:numCache>
                <c:formatCode>#,##0</c:formatCode>
                <c:ptCount val="32"/>
                <c:pt idx="0">
                  <c:v>1220</c:v>
                </c:pt>
                <c:pt idx="1">
                  <c:v>525</c:v>
                </c:pt>
                <c:pt idx="2">
                  <c:v>10</c:v>
                </c:pt>
                <c:pt idx="3">
                  <c:v>195</c:v>
                </c:pt>
                <c:pt idx="4">
                  <c:v>2690</c:v>
                </c:pt>
                <c:pt idx="5">
                  <c:v>0</c:v>
                </c:pt>
                <c:pt idx="6">
                  <c:v>50</c:v>
                </c:pt>
                <c:pt idx="7">
                  <c:v>3330</c:v>
                </c:pt>
                <c:pt idx="8">
                  <c:v>100</c:v>
                </c:pt>
                <c:pt idx="9">
                  <c:v>755</c:v>
                </c:pt>
                <c:pt idx="10">
                  <c:v>35</c:v>
                </c:pt>
                <c:pt idx="11">
                  <c:v>660</c:v>
                </c:pt>
                <c:pt idx="12">
                  <c:v>565</c:v>
                </c:pt>
                <c:pt idx="13">
                  <c:v>5</c:v>
                </c:pt>
                <c:pt idx="14">
                  <c:v>0</c:v>
                </c:pt>
                <c:pt idx="15">
                  <c:v>35</c:v>
                </c:pt>
                <c:pt idx="16">
                  <c:v>10</c:v>
                </c:pt>
                <c:pt idx="17">
                  <c:v>20</c:v>
                </c:pt>
                <c:pt idx="18">
                  <c:v>1045</c:v>
                </c:pt>
                <c:pt idx="19">
                  <c:v>860</c:v>
                </c:pt>
                <c:pt idx="20">
                  <c:v>105</c:v>
                </c:pt>
                <c:pt idx="21">
                  <c:v>45</c:v>
                </c:pt>
                <c:pt idx="22">
                  <c:v>185</c:v>
                </c:pt>
                <c:pt idx="23">
                  <c:v>670</c:v>
                </c:pt>
                <c:pt idx="24">
                  <c:v>30</c:v>
                </c:pt>
                <c:pt idx="25">
                  <c:v>95</c:v>
                </c:pt>
                <c:pt idx="26">
                  <c:v>875</c:v>
                </c:pt>
                <c:pt idx="27">
                  <c:v>5</c:v>
                </c:pt>
                <c:pt idx="28">
                  <c:v>0</c:v>
                </c:pt>
                <c:pt idx="29">
                  <c:v>125</c:v>
                </c:pt>
                <c:pt idx="30">
                  <c:v>490</c:v>
                </c:pt>
                <c:pt idx="31">
                  <c:v>3775</c:v>
                </c:pt>
              </c:numCache>
            </c:numRef>
          </c:val>
          <c:extLst>
            <c:ext xmlns:c16="http://schemas.microsoft.com/office/drawing/2014/chart" uri="{C3380CC4-5D6E-409C-BE32-E72D297353CC}">
              <c16:uniqueId val="{00000008-94AD-4EE7-99A6-7C2B074118E4}"/>
            </c:ext>
          </c:extLst>
        </c:ser>
        <c:ser>
          <c:idx val="9"/>
          <c:order val="9"/>
          <c:tx>
            <c:strRef>
              <c:f>Data!$K$12</c:f>
              <c:strCache>
                <c:ptCount val="1"/>
                <c:pt idx="0">
                  <c:v>2020</c:v>
                </c:pt>
              </c:strCache>
            </c:strRef>
          </c:tx>
          <c:spPr>
            <a:solidFill>
              <a:schemeClr val="accent4">
                <a:lumMod val="60000"/>
              </a:schemeClr>
            </a:solidFill>
            <a:ln>
              <a:noFill/>
            </a:ln>
            <a:effectLst/>
          </c:spPr>
          <c:invertIfNegative val="0"/>
          <c:cat>
            <c:strRef>
              <c:f>Data!$A$15:$A$46</c:f>
              <c:strCache>
                <c:ptCount val="32"/>
                <c:pt idx="0">
                  <c:v>Belgium</c:v>
                </c:pt>
                <c:pt idx="1">
                  <c:v>Bulgaria</c:v>
                </c:pt>
                <c:pt idx="2">
                  <c:v>Czechia</c:v>
                </c:pt>
                <c:pt idx="3">
                  <c:v>Denmark</c:v>
                </c:pt>
                <c:pt idx="4">
                  <c:v>Germany</c:v>
                </c:pt>
                <c:pt idx="5">
                  <c:v>Estonia</c:v>
                </c:pt>
                <c:pt idx="6">
                  <c:v>Ireland</c:v>
                </c:pt>
                <c:pt idx="7">
                  <c:v>Greece</c:v>
                </c:pt>
                <c:pt idx="8">
                  <c:v>Spain</c:v>
                </c:pt>
                <c:pt idx="9">
                  <c:v>France</c:v>
                </c:pt>
                <c:pt idx="10">
                  <c:v>Croatia</c:v>
                </c:pt>
                <c:pt idx="11">
                  <c:v>Italy</c:v>
                </c:pt>
                <c:pt idx="12">
                  <c:v>Cyprus</c:v>
                </c:pt>
                <c:pt idx="13">
                  <c:v>Latvia</c:v>
                </c:pt>
                <c:pt idx="14">
                  <c:v>Lithuania</c:v>
                </c:pt>
                <c:pt idx="15">
                  <c:v>Luxembourg</c:v>
                </c:pt>
                <c:pt idx="16">
                  <c:v>Hungary</c:v>
                </c:pt>
                <c:pt idx="17">
                  <c:v>Malta</c:v>
                </c:pt>
                <c:pt idx="18">
                  <c:v>Netherlands</c:v>
                </c:pt>
                <c:pt idx="19">
                  <c:v>Austria</c:v>
                </c:pt>
                <c:pt idx="20">
                  <c:v>Poland</c:v>
                </c:pt>
                <c:pt idx="21">
                  <c:v>Portugal</c:v>
                </c:pt>
                <c:pt idx="22">
                  <c:v>Romania</c:v>
                </c:pt>
                <c:pt idx="23">
                  <c:v>Slovenia</c:v>
                </c:pt>
                <c:pt idx="24">
                  <c:v>Slovakia</c:v>
                </c:pt>
                <c:pt idx="25">
                  <c:v>Finland</c:v>
                </c:pt>
                <c:pt idx="26">
                  <c:v>Sweden</c:v>
                </c:pt>
                <c:pt idx="27">
                  <c:v>Iceland</c:v>
                </c:pt>
                <c:pt idx="28">
                  <c:v>Liechtenstein</c:v>
                </c:pt>
                <c:pt idx="29">
                  <c:v>Norway</c:v>
                </c:pt>
                <c:pt idx="30">
                  <c:v>Switzerland</c:v>
                </c:pt>
                <c:pt idx="31">
                  <c:v>United Kingdom</c:v>
                </c:pt>
              </c:strCache>
            </c:strRef>
          </c:cat>
          <c:val>
            <c:numRef>
              <c:f>Data!$K$15:$K$46</c:f>
              <c:numCache>
                <c:formatCode>General</c:formatCode>
                <c:ptCount val="32"/>
                <c:pt idx="0">
                  <c:v>0</c:v>
                </c:pt>
                <c:pt idx="1">
                  <c:v>0</c:v>
                </c:pt>
                <c:pt idx="2" formatCode="#,##0">
                  <c:v>0</c:v>
                </c:pt>
                <c:pt idx="3">
                  <c:v>0</c:v>
                </c:pt>
                <c:pt idx="4" formatCode="#,##0">
                  <c:v>2230</c:v>
                </c:pt>
                <c:pt idx="5" formatCode="#,##0">
                  <c:v>0</c:v>
                </c:pt>
                <c:pt idx="6">
                  <c:v>0</c:v>
                </c:pt>
                <c:pt idx="7">
                  <c:v>0</c:v>
                </c:pt>
                <c:pt idx="8" formatCode="#,##0">
                  <c:v>45</c:v>
                </c:pt>
                <c:pt idx="9">
                  <c:v>0</c:v>
                </c:pt>
                <c:pt idx="10">
                  <c:v>0</c:v>
                </c:pt>
                <c:pt idx="11" formatCode="#,##0">
                  <c:v>520</c:v>
                </c:pt>
                <c:pt idx="12">
                  <c:v>0</c:v>
                </c:pt>
                <c:pt idx="13" formatCode="#,##0">
                  <c:v>0</c:v>
                </c:pt>
                <c:pt idx="14">
                  <c:v>0</c:v>
                </c:pt>
                <c:pt idx="15" formatCode="#,##0">
                  <c:v>50</c:v>
                </c:pt>
                <c:pt idx="16" formatCode="#,##0">
                  <c:v>0</c:v>
                </c:pt>
                <c:pt idx="17">
                  <c:v>0</c:v>
                </c:pt>
                <c:pt idx="18">
                  <c:v>0</c:v>
                </c:pt>
                <c:pt idx="19">
                  <c:v>0</c:v>
                </c:pt>
                <c:pt idx="20" formatCode="#,##0">
                  <c:v>115</c:v>
                </c:pt>
                <c:pt idx="21">
                  <c:v>0</c:v>
                </c:pt>
                <c:pt idx="22">
                  <c:v>0</c:v>
                </c:pt>
                <c:pt idx="23">
                  <c:v>0</c:v>
                </c:pt>
                <c:pt idx="24">
                  <c:v>0</c:v>
                </c:pt>
                <c:pt idx="25">
                  <c:v>0</c:v>
                </c:pt>
                <c:pt idx="26" formatCode="#,##0">
                  <c:v>500</c:v>
                </c:pt>
                <c:pt idx="27">
                  <c:v>0</c:v>
                </c:pt>
                <c:pt idx="28" formatCode="#,##0">
                  <c:v>0</c:v>
                </c:pt>
                <c:pt idx="29">
                  <c:v>0</c:v>
                </c:pt>
                <c:pt idx="30" formatCode="#,##0">
                  <c:v>600</c:v>
                </c:pt>
                <c:pt idx="31">
                  <c:v>0</c:v>
                </c:pt>
              </c:numCache>
            </c:numRef>
          </c:val>
          <c:extLst>
            <c:ext xmlns:c16="http://schemas.microsoft.com/office/drawing/2014/chart" uri="{C3380CC4-5D6E-409C-BE32-E72D297353CC}">
              <c16:uniqueId val="{00000009-94AD-4EE7-99A6-7C2B074118E4}"/>
            </c:ext>
          </c:extLst>
        </c:ser>
        <c:dLbls>
          <c:showLegendKey val="0"/>
          <c:showVal val="0"/>
          <c:showCatName val="0"/>
          <c:showSerName val="0"/>
          <c:showPercent val="0"/>
          <c:showBubbleSize val="0"/>
        </c:dLbls>
        <c:gapWidth val="150"/>
        <c:overlap val="100"/>
        <c:axId val="1855372144"/>
        <c:axId val="1855376304"/>
      </c:barChart>
      <c:catAx>
        <c:axId val="185537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55376304"/>
        <c:crosses val="autoZero"/>
        <c:auto val="1"/>
        <c:lblAlgn val="ctr"/>
        <c:lblOffset val="100"/>
        <c:noMultiLvlLbl val="0"/>
      </c:catAx>
      <c:valAx>
        <c:axId val="1855376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5537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4858935422714637E-2"/>
          <c:y val="6.7382116295138447E-2"/>
          <c:w val="0.94003048915570908"/>
          <c:h val="0.67987465579754192"/>
        </c:manualLayout>
      </c:layout>
      <c:barChart>
        <c:barDir val="col"/>
        <c:grouping val="clustered"/>
        <c:varyColors val="0"/>
        <c:ser>
          <c:idx val="0"/>
          <c:order val="0"/>
          <c:tx>
            <c:strRef>
              <c:f>'Figure 2.1'!$B$8</c:f>
              <c:strCache>
                <c:ptCount val="1"/>
                <c:pt idx="0">
                  <c:v>Number of pupils with special educational as percentage of total pupil population</c:v>
                </c:pt>
              </c:strCache>
            </c:strRef>
          </c:tx>
          <c:spPr>
            <a:solidFill>
              <a:srgbClr val="006BB6"/>
            </a:solidFill>
            <a:ln w="6350" cmpd="sng">
              <a:noFill/>
            </a:ln>
            <a:effectLst/>
            <a:extLst>
              <a:ext uri="{91240B29-F687-4F45-9708-019B960494DF}">
                <a14:hiddenLine xmlns:a14="http://schemas.microsoft.com/office/drawing/2010/main" w="6350" cmpd="sng">
                  <a:solidFill>
                    <a:srgbClr val="000000"/>
                  </a:solidFill>
                </a14:hiddenLine>
              </a:ext>
            </a:extLst>
          </c:spPr>
          <c:invertIfNegative val="0"/>
          <c:dPt>
            <c:idx val="14"/>
            <c:invertIfNegative val="0"/>
            <c:bubble3D val="0"/>
            <c:spPr>
              <a:solidFill>
                <a:srgbClr val="006BB6"/>
              </a:solidFill>
              <a:ln w="6350" cmpd="sng">
                <a:noFill/>
              </a:ln>
              <a:effectLst/>
              <a:extLst>
                <a:ext uri="{91240B29-F687-4F45-9708-019B960494DF}">
                  <a14:hiddenLine xmlns:a14="http://schemas.microsoft.com/office/drawing/2010/main" w="6350" cmpd="sng">
                    <a:solidFill>
                      <a:srgbClr val="000000"/>
                    </a:solidFill>
                  </a14:hiddenLine>
                </a:ext>
              </a:extLst>
            </c:spPr>
            <c:extLst>
              <c:ext xmlns:c16="http://schemas.microsoft.com/office/drawing/2014/chart" uri="{C3380CC4-5D6E-409C-BE32-E72D297353CC}">
                <c16:uniqueId val="{00000001-9976-4CFD-8249-D55AE237AE4E}"/>
              </c:ext>
            </c:extLst>
          </c:dPt>
          <c:cat>
            <c:strRef>
              <c:f>'Figure 2.1'!$A$9:$A$40</c:f>
              <c:strCache>
                <c:ptCount val="32"/>
                <c:pt idx="0">
                  <c:v>Iceland</c:v>
                </c:pt>
                <c:pt idx="1">
                  <c:v>Lithuania</c:v>
                </c:pt>
                <c:pt idx="2">
                  <c:v>Estonia</c:v>
                </c:pt>
                <c:pt idx="3">
                  <c:v>Czech Republic</c:v>
                </c:pt>
                <c:pt idx="4">
                  <c:v>Finaland</c:v>
                </c:pt>
                <c:pt idx="5">
                  <c:v>Norway</c:v>
                </c:pt>
                <c:pt idx="6">
                  <c:v>Scotland (UK)</c:v>
                </c:pt>
                <c:pt idx="7">
                  <c:v>Belgium(Fl;)</c:v>
                </c:pt>
                <c:pt idx="8">
                  <c:v>Germany</c:v>
                </c:pt>
                <c:pt idx="9">
                  <c:v>Cyprus</c:v>
                </c:pt>
                <c:pt idx="10">
                  <c:v>Hungary</c:v>
                </c:pt>
                <c:pt idx="11">
                  <c:v>Malta</c:v>
                </c:pt>
                <c:pt idx="12">
                  <c:v>Switzerland</c:v>
                </c:pt>
                <c:pt idx="13">
                  <c:v>Ireland</c:v>
                </c:pt>
                <c:pt idx="14">
                  <c:v>Latvia</c:v>
                </c:pt>
                <c:pt idx="15">
                  <c:v>Demark</c:v>
                </c:pt>
                <c:pt idx="16">
                  <c:v>Belgium (Wallonie)</c:v>
                </c:pt>
                <c:pt idx="17">
                  <c:v>Netherlands</c:v>
                </c:pt>
                <c:pt idx="18">
                  <c:v>EU Average</c:v>
                </c:pt>
                <c:pt idx="19">
                  <c:v>Austria</c:v>
                </c:pt>
                <c:pt idx="20">
                  <c:v>Wales (UK)</c:v>
                </c:pt>
                <c:pt idx="21">
                  <c:v>France</c:v>
                </c:pt>
                <c:pt idx="22">
                  <c:v>Poland</c:v>
                </c:pt>
                <c:pt idx="23">
                  <c:v>England (UK)</c:v>
                </c:pt>
                <c:pt idx="24">
                  <c:v>Portugal</c:v>
                </c:pt>
                <c:pt idx="25">
                  <c:v>Slovenia</c:v>
                </c:pt>
                <c:pt idx="26">
                  <c:v>Greece</c:v>
                </c:pt>
                <c:pt idx="27">
                  <c:v>Spain</c:v>
                </c:pt>
                <c:pt idx="28">
                  <c:v>Italy</c:v>
                </c:pt>
                <c:pt idx="29">
                  <c:v>Luxembourg</c:v>
                </c:pt>
                <c:pt idx="30">
                  <c:v>Bulgaria</c:v>
                </c:pt>
                <c:pt idx="31">
                  <c:v>Sweden</c:v>
                </c:pt>
              </c:strCache>
            </c:strRef>
          </c:cat>
          <c:val>
            <c:numRef>
              <c:f>'Figure 2.1'!$B$9:$B$40</c:f>
              <c:numCache>
                <c:formatCode>General</c:formatCode>
                <c:ptCount val="32"/>
                <c:pt idx="0">
                  <c:v>21</c:v>
                </c:pt>
                <c:pt idx="1">
                  <c:v>11.7</c:v>
                </c:pt>
                <c:pt idx="2">
                  <c:v>9.1999999999999993</c:v>
                </c:pt>
                <c:pt idx="3">
                  <c:v>8.6</c:v>
                </c:pt>
                <c:pt idx="4">
                  <c:v>8.1</c:v>
                </c:pt>
                <c:pt idx="5">
                  <c:v>8</c:v>
                </c:pt>
                <c:pt idx="6">
                  <c:v>7</c:v>
                </c:pt>
                <c:pt idx="7">
                  <c:v>6.2</c:v>
                </c:pt>
                <c:pt idx="8">
                  <c:v>5.8</c:v>
                </c:pt>
                <c:pt idx="9">
                  <c:v>5.5</c:v>
                </c:pt>
                <c:pt idx="10">
                  <c:v>5.5</c:v>
                </c:pt>
                <c:pt idx="11">
                  <c:v>5.4</c:v>
                </c:pt>
                <c:pt idx="12">
                  <c:v>5.4</c:v>
                </c:pt>
                <c:pt idx="13">
                  <c:v>5.2</c:v>
                </c:pt>
                <c:pt idx="14">
                  <c:v>4.8</c:v>
                </c:pt>
                <c:pt idx="15">
                  <c:v>4.5999999999999996</c:v>
                </c:pt>
                <c:pt idx="16">
                  <c:v>4.5</c:v>
                </c:pt>
                <c:pt idx="17">
                  <c:v>4.3</c:v>
                </c:pt>
                <c:pt idx="18">
                  <c:v>4.4000000000000004</c:v>
                </c:pt>
                <c:pt idx="19">
                  <c:v>3.5</c:v>
                </c:pt>
                <c:pt idx="20">
                  <c:v>3.4</c:v>
                </c:pt>
                <c:pt idx="21">
                  <c:v>2.8</c:v>
                </c:pt>
                <c:pt idx="22">
                  <c:v>2.8</c:v>
                </c:pt>
                <c:pt idx="23">
                  <c:v>2.8</c:v>
                </c:pt>
                <c:pt idx="24">
                  <c:v>2.7</c:v>
                </c:pt>
                <c:pt idx="25">
                  <c:v>2.7</c:v>
                </c:pt>
                <c:pt idx="26">
                  <c:v>2.6</c:v>
                </c:pt>
                <c:pt idx="27">
                  <c:v>2.35</c:v>
                </c:pt>
                <c:pt idx="28">
                  <c:v>2.2999999999999998</c:v>
                </c:pt>
                <c:pt idx="29">
                  <c:v>2.2000000000000002</c:v>
                </c:pt>
                <c:pt idx="30">
                  <c:v>2</c:v>
                </c:pt>
                <c:pt idx="31">
                  <c:v>1.5</c:v>
                </c:pt>
              </c:numCache>
            </c:numRef>
          </c:val>
          <c:extLst>
            <c:ext xmlns:c16="http://schemas.microsoft.com/office/drawing/2014/chart" uri="{C3380CC4-5D6E-409C-BE32-E72D297353CC}">
              <c16:uniqueId val="{00000002-9976-4CFD-8249-D55AE237AE4E}"/>
            </c:ext>
          </c:extLst>
        </c:ser>
        <c:dLbls>
          <c:showLegendKey val="0"/>
          <c:showVal val="0"/>
          <c:showCatName val="0"/>
          <c:showSerName val="0"/>
          <c:showPercent val="0"/>
          <c:showBubbleSize val="0"/>
        </c:dLbls>
        <c:gapWidth val="150"/>
        <c:axId val="-565534848"/>
        <c:axId val="-565527232"/>
      </c:barChart>
      <c:catAx>
        <c:axId val="-565534848"/>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none"/>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800" b="0" i="0" u="none" strike="noStrike" kern="1200" baseline="0">
                <a:solidFill>
                  <a:srgbClr val="000000"/>
                </a:solidFill>
                <a:latin typeface="Arial Narrow"/>
                <a:ea typeface="Arial Narrow"/>
                <a:cs typeface="Arial Narrow"/>
              </a:defRPr>
            </a:pPr>
            <a:endParaRPr lang="sl-SI"/>
          </a:p>
        </c:txPr>
        <c:crossAx val="-565527232"/>
        <c:crosses val="autoZero"/>
        <c:auto val="1"/>
        <c:lblAlgn val="ctr"/>
        <c:lblOffset val="0"/>
        <c:tickLblSkip val="1"/>
        <c:noMultiLvlLbl val="0"/>
      </c:catAx>
      <c:valAx>
        <c:axId val="-565527232"/>
        <c:scaling>
          <c:orientation val="minMax"/>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rgbClr val="000000"/>
                </a:solidFill>
                <a:latin typeface="Arial Narrow"/>
                <a:ea typeface="Arial Narrow"/>
                <a:cs typeface="Arial Narrow"/>
              </a:defRPr>
            </a:pPr>
            <a:endParaRPr lang="sl-SI"/>
          </a:p>
        </c:txPr>
        <c:crossAx val="-565534848"/>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sl-S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03156590813403"/>
          <c:y val="9.5067119097092853E-2"/>
          <c:w val="0.84668451131127487"/>
          <c:h val="0.83073569737068287"/>
        </c:manualLayout>
      </c:layout>
      <c:barChart>
        <c:barDir val="bar"/>
        <c:grouping val="stacked"/>
        <c:varyColors val="0"/>
        <c:ser>
          <c:idx val="0"/>
          <c:order val="0"/>
          <c:tx>
            <c:v>Second-generation immigrant students</c:v>
          </c:tx>
          <c:spPr>
            <a:solidFill>
              <a:srgbClr val="006BB6"/>
            </a:solidFill>
            <a:ln w="6350" cmpd="sng">
              <a:noFill/>
            </a:ln>
            <a:effectLst/>
          </c:spPr>
          <c:invertIfNegative val="0"/>
          <c:dPt>
            <c:idx val="14"/>
            <c:invertIfNegative val="0"/>
            <c:bubble3D val="0"/>
            <c:spPr>
              <a:solidFill>
                <a:srgbClr val="006BB6"/>
              </a:solidFill>
              <a:ln w="6350" cmpd="sng">
                <a:solidFill>
                  <a:srgbClr val="FF0000"/>
                </a:solidFill>
              </a:ln>
              <a:effectLst/>
            </c:spPr>
            <c:extLst>
              <c:ext xmlns:c16="http://schemas.microsoft.com/office/drawing/2014/chart" uri="{C3380CC4-5D6E-409C-BE32-E72D297353CC}">
                <c16:uniqueId val="{00000001-51BE-4924-A636-2C5EC58852C8}"/>
              </c:ext>
            </c:extLst>
          </c:dPt>
          <c:cat>
            <c:strLit>
              <c:ptCount val="32"/>
              <c:pt idx="0">
                <c:v>Latvia</c:v>
              </c:pt>
              <c:pt idx="1">
                <c:v>France</c:v>
              </c:pt>
              <c:pt idx="2">
                <c:v>Mexico</c:v>
              </c:pt>
              <c:pt idx="3">
                <c:v>Slovak Republic</c:v>
              </c:pt>
              <c:pt idx="4">
                <c:v>Turkey</c:v>
              </c:pt>
              <c:pt idx="5">
                <c:v>Korea</c:v>
              </c:pt>
              <c:pt idx="6">
                <c:v>Poland</c:v>
              </c:pt>
              <c:pt idx="7">
                <c:v>Japan</c:v>
              </c:pt>
              <c:pt idx="8">
                <c:v>Netherlands</c:v>
              </c:pt>
              <c:pt idx="9">
                <c:v>Australia</c:v>
              </c:pt>
              <c:pt idx="10">
                <c:v>Czech Republic</c:v>
              </c:pt>
              <c:pt idx="11">
                <c:v>Hungary</c:v>
              </c:pt>
              <c:pt idx="12">
                <c:v>Finland</c:v>
              </c:pt>
              <c:pt idx="13">
                <c:v>Iceland</c:v>
              </c:pt>
              <c:pt idx="14">
                <c:v>OECD average</c:v>
              </c:pt>
              <c:pt idx="15">
                <c:v>Germany</c:v>
              </c:pt>
              <c:pt idx="16">
                <c:v>New Zealand</c:v>
              </c:pt>
              <c:pt idx="17">
                <c:v>Greece</c:v>
              </c:pt>
              <c:pt idx="18">
                <c:v>Denmark</c:v>
              </c:pt>
              <c:pt idx="19">
                <c:v>Sweden</c:v>
              </c:pt>
              <c:pt idx="20">
                <c:v>Italy</c:v>
              </c:pt>
              <c:pt idx="21">
                <c:v>Norway</c:v>
              </c:pt>
              <c:pt idx="22">
                <c:v>Belgium</c:v>
              </c:pt>
              <c:pt idx="23">
                <c:v>United Kingdom</c:v>
              </c:pt>
              <c:pt idx="24">
                <c:v>Spain</c:v>
              </c:pt>
              <c:pt idx="25">
                <c:v>Canada</c:v>
              </c:pt>
              <c:pt idx="26">
                <c:v>Portugal</c:v>
              </c:pt>
              <c:pt idx="27">
                <c:v>United States</c:v>
              </c:pt>
              <c:pt idx="28">
                <c:v>Austria</c:v>
              </c:pt>
              <c:pt idx="29">
                <c:v>Ireland</c:v>
              </c:pt>
              <c:pt idx="30">
                <c:v>Switzerland</c:v>
              </c:pt>
              <c:pt idx="31">
                <c:v>Luxembourg</c:v>
              </c:pt>
            </c:strLit>
          </c:cat>
          <c:val>
            <c:numLit>
              <c:formatCode>General</c:formatCode>
              <c:ptCount val="32"/>
              <c:pt idx="0">
                <c:v>-4.2204141616821289</c:v>
              </c:pt>
              <c:pt idx="7">
                <c:v>0.31771579384803772</c:v>
              </c:pt>
              <c:pt idx="10">
                <c:v>1.1965383291244507</c:v>
              </c:pt>
              <c:pt idx="11">
                <c:v>1.4781352281570435</c:v>
              </c:pt>
              <c:pt idx="12">
                <c:v>1.754630446434021</c:v>
              </c:pt>
              <c:pt idx="13">
                <c:v>1.0415058135986328</c:v>
              </c:pt>
              <c:pt idx="14">
                <c:v>3.0089900493621826</c:v>
              </c:pt>
              <c:pt idx="15">
                <c:v>6.2473125457763672</c:v>
              </c:pt>
              <c:pt idx="16">
                <c:v>4.3802309036254883</c:v>
              </c:pt>
              <c:pt idx="17">
                <c:v>6.4231576919555664</c:v>
              </c:pt>
              <c:pt idx="18">
                <c:v>4.442868709564209</c:v>
              </c:pt>
              <c:pt idx="19">
                <c:v>4.1291923522949219</c:v>
              </c:pt>
              <c:pt idx="20">
                <c:v>2.7019972801208496</c:v>
              </c:pt>
              <c:pt idx="21">
                <c:v>3.7133474349975586</c:v>
              </c:pt>
              <c:pt idx="22">
                <c:v>2.6764018535614014</c:v>
              </c:pt>
              <c:pt idx="23">
                <c:v>2.6448285579681396</c:v>
              </c:pt>
              <c:pt idx="24">
                <c:v>1.3755764961242676</c:v>
              </c:pt>
              <c:pt idx="25">
                <c:v>6.6468334197998047</c:v>
              </c:pt>
              <c:pt idx="26">
                <c:v>0.98478889465332031</c:v>
              </c:pt>
              <c:pt idx="27">
                <c:v>7.3708453178405762</c:v>
              </c:pt>
              <c:pt idx="28">
                <c:v>8.601658821105957</c:v>
              </c:pt>
              <c:pt idx="29">
                <c:v>2.4046366214752197</c:v>
              </c:pt>
              <c:pt idx="30">
                <c:v>11.76693058013916</c:v>
              </c:pt>
              <c:pt idx="31">
                <c:v>14.771780967712402</c:v>
              </c:pt>
            </c:numLit>
          </c:val>
          <c:extLst>
            <c:ext xmlns:c16="http://schemas.microsoft.com/office/drawing/2014/chart" uri="{C3380CC4-5D6E-409C-BE32-E72D297353CC}">
              <c16:uniqueId val="{00000002-51BE-4924-A636-2C5EC58852C8}"/>
            </c:ext>
          </c:extLst>
        </c:ser>
        <c:ser>
          <c:idx val="3"/>
          <c:order val="1"/>
          <c:tx>
            <c:v>secondegen, nonsig</c:v>
          </c:tx>
          <c:spPr>
            <a:solidFill>
              <a:srgbClr val="7FA8D9"/>
            </a:solidFill>
            <a:ln w="6350" cmpd="sng">
              <a:noFill/>
            </a:ln>
            <a:effectLst/>
            <a:extLst>
              <a:ext uri="{91240B29-F687-4F45-9708-019B960494DF}">
                <a14:hiddenLine xmlns:a14="http://schemas.microsoft.com/office/drawing/2010/main" w="6350" cmpd="sng">
                  <a:solidFill>
                    <a:srgbClr val="000000"/>
                  </a:solidFill>
                </a14:hiddenLine>
              </a:ext>
            </a:extLst>
          </c:spPr>
          <c:invertIfNegative val="0"/>
          <c:dPt>
            <c:idx val="0"/>
            <c:invertIfNegative val="0"/>
            <c:bubble3D val="0"/>
            <c:spPr>
              <a:solidFill>
                <a:srgbClr val="F79779"/>
              </a:solidFill>
              <a:ln w="6350" cmpd="sng">
                <a:noFill/>
              </a:ln>
              <a:effectLst/>
              <a:extLst>
                <a:ext uri="{91240B29-F687-4F45-9708-019B960494DF}">
                  <a14:hiddenLine xmlns:a14="http://schemas.microsoft.com/office/drawing/2010/main" w="6350" cmpd="sng">
                    <a:solidFill>
                      <a:srgbClr val="000000"/>
                    </a:solidFill>
                  </a14:hiddenLine>
                </a:ext>
              </a:extLst>
            </c:spPr>
            <c:extLst>
              <c:ext xmlns:c16="http://schemas.microsoft.com/office/drawing/2014/chart" uri="{C3380CC4-5D6E-409C-BE32-E72D297353CC}">
                <c16:uniqueId val="{00000004-51BE-4924-A636-2C5EC58852C8}"/>
              </c:ext>
            </c:extLst>
          </c:dPt>
          <c:dPt>
            <c:idx val="14"/>
            <c:invertIfNegative val="0"/>
            <c:bubble3D val="0"/>
            <c:spPr>
              <a:solidFill>
                <a:srgbClr val="F79779"/>
              </a:solidFill>
              <a:ln w="6350" cmpd="sng">
                <a:noFill/>
              </a:ln>
              <a:effectLst/>
              <a:extLst>
                <a:ext uri="{91240B29-F687-4F45-9708-019B960494DF}">
                  <a14:hiddenLine xmlns:a14="http://schemas.microsoft.com/office/drawing/2010/main" w="6350" cmpd="sng">
                    <a:solidFill>
                      <a:srgbClr val="000000"/>
                    </a:solidFill>
                  </a14:hiddenLine>
                </a:ext>
              </a:extLst>
            </c:spPr>
            <c:extLst>
              <c:ext xmlns:c16="http://schemas.microsoft.com/office/drawing/2014/chart" uri="{C3380CC4-5D6E-409C-BE32-E72D297353CC}">
                <c16:uniqueId val="{00000006-51BE-4924-A636-2C5EC58852C8}"/>
              </c:ext>
            </c:extLst>
          </c:dPt>
          <c:val>
            <c:numLit>
              <c:formatCode>General</c:formatCode>
              <c:ptCount val="32"/>
              <c:pt idx="1">
                <c:v>-2.0555264949798584</c:v>
              </c:pt>
              <c:pt idx="2">
                <c:v>-8.2279808819293976E-2</c:v>
              </c:pt>
              <c:pt idx="3">
                <c:v>7.3833181522786617E-3</c:v>
              </c:pt>
              <c:pt idx="4">
                <c:v>3.2495971769094467E-2</c:v>
              </c:pt>
              <c:pt idx="5">
                <c:v>-2.0211633294820786E-2</c:v>
              </c:pt>
              <c:pt idx="6">
                <c:v>8.1260301172733307E-2</c:v>
              </c:pt>
              <c:pt idx="8">
                <c:v>1.511857271194458</c:v>
              </c:pt>
              <c:pt idx="9">
                <c:v>0.95321571826934814</c:v>
              </c:pt>
            </c:numLit>
          </c:val>
          <c:extLst>
            <c:ext xmlns:c16="http://schemas.microsoft.com/office/drawing/2014/chart" uri="{C3380CC4-5D6E-409C-BE32-E72D297353CC}">
              <c16:uniqueId val="{00000007-51BE-4924-A636-2C5EC58852C8}"/>
            </c:ext>
          </c:extLst>
        </c:ser>
        <c:ser>
          <c:idx val="1"/>
          <c:order val="2"/>
          <c:tx>
            <c:v>Native students of mixed heritage</c:v>
          </c:tx>
          <c:spPr>
            <a:solidFill>
              <a:srgbClr val="00AACC"/>
            </a:solidFill>
            <a:ln w="6350" cmpd="sng">
              <a:noFill/>
            </a:ln>
            <a:effectLst/>
          </c:spPr>
          <c:invertIfNegative val="0"/>
          <c:dPt>
            <c:idx val="14"/>
            <c:invertIfNegative val="0"/>
            <c:bubble3D val="0"/>
            <c:spPr>
              <a:solidFill>
                <a:srgbClr val="00AACC"/>
              </a:solidFill>
              <a:ln w="6350" cmpd="sng">
                <a:solidFill>
                  <a:srgbClr val="FF0000"/>
                </a:solidFill>
              </a:ln>
              <a:effectLst/>
            </c:spPr>
            <c:extLst>
              <c:ext xmlns:c16="http://schemas.microsoft.com/office/drawing/2014/chart" uri="{C3380CC4-5D6E-409C-BE32-E72D297353CC}">
                <c16:uniqueId val="{00000009-51BE-4924-A636-2C5EC58852C8}"/>
              </c:ext>
            </c:extLst>
          </c:dPt>
          <c:val>
            <c:numLit>
              <c:formatCode>General</c:formatCode>
              <c:ptCount val="32"/>
              <c:pt idx="0">
                <c:v>-3.642005443572998</c:v>
              </c:pt>
              <c:pt idx="2">
                <c:v>0.64757353067398071</c:v>
              </c:pt>
              <c:pt idx="4">
                <c:v>0.83542579412460327</c:v>
              </c:pt>
              <c:pt idx="5">
                <c:v>0.79549813270568848</c:v>
              </c:pt>
              <c:pt idx="6">
                <c:v>0.77741873264312744</c:v>
              </c:pt>
              <c:pt idx="7">
                <c:v>1.0743924379348755</c:v>
              </c:pt>
              <c:pt idx="8">
                <c:v>1.7908269166946411</c:v>
              </c:pt>
              <c:pt idx="11">
                <c:v>3.2143445014953613</c:v>
              </c:pt>
              <c:pt idx="12">
                <c:v>4.0594191551208496</c:v>
              </c:pt>
              <c:pt idx="13">
                <c:v>3.1867160797119141</c:v>
              </c:pt>
              <c:pt idx="14">
                <c:v>2.0986723899841309</c:v>
              </c:pt>
              <c:pt idx="15">
                <c:v>5.4129238128662109</c:v>
              </c:pt>
              <c:pt idx="16">
                <c:v>-0.25907176733016968</c:v>
              </c:pt>
              <c:pt idx="17">
                <c:v>3.9737544059753418</c:v>
              </c:pt>
              <c:pt idx="18">
                <c:v>3.3160734176635742</c:v>
              </c:pt>
              <c:pt idx="19">
                <c:v>2.8007674217224121</c:v>
              </c:pt>
              <c:pt idx="20">
                <c:v>3.0896213054656982</c:v>
              </c:pt>
              <c:pt idx="21">
                <c:v>2.631155252456665</c:v>
              </c:pt>
              <c:pt idx="22">
                <c:v>3.5890786647796631</c:v>
              </c:pt>
              <c:pt idx="24">
                <c:v>2.3053550720214844</c:v>
              </c:pt>
              <c:pt idx="26">
                <c:v>8.2772312164306641</c:v>
              </c:pt>
              <c:pt idx="27">
                <c:v>1.9835348129272461</c:v>
              </c:pt>
              <c:pt idx="28">
                <c:v>4.3731884956359863</c:v>
              </c:pt>
              <c:pt idx="29">
                <c:v>3.9715101718902588</c:v>
              </c:pt>
              <c:pt idx="30">
                <c:v>4.3013272285461426</c:v>
              </c:pt>
              <c:pt idx="31">
                <c:v>1.5006798505783081</c:v>
              </c:pt>
            </c:numLit>
          </c:val>
          <c:extLst>
            <c:ext xmlns:c16="http://schemas.microsoft.com/office/drawing/2014/chart" uri="{C3380CC4-5D6E-409C-BE32-E72D297353CC}">
              <c16:uniqueId val="{0000000A-51BE-4924-A636-2C5EC58852C8}"/>
            </c:ext>
          </c:extLst>
        </c:ser>
        <c:ser>
          <c:idx val="4"/>
          <c:order val="3"/>
          <c:tx>
            <c:v>native, nonsig</c:v>
          </c:tx>
          <c:spPr>
            <a:solidFill>
              <a:srgbClr val="83D2E3"/>
            </a:solidFill>
            <a:ln w="6350" cmpd="sng">
              <a:noFill/>
            </a:ln>
            <a:effectLst/>
            <a:extLst>
              <a:ext uri="{91240B29-F687-4F45-9708-019B960494DF}">
                <a14:hiddenLine xmlns:a14="http://schemas.microsoft.com/office/drawing/2010/main" w="6350" cmpd="sng">
                  <a:solidFill>
                    <a:srgbClr val="000000"/>
                  </a:solidFill>
                </a14:hiddenLine>
              </a:ext>
            </a:extLst>
          </c:spPr>
          <c:invertIfNegative val="0"/>
          <c:dPt>
            <c:idx val="0"/>
            <c:invertIfNegative val="0"/>
            <c:bubble3D val="0"/>
            <c:spPr>
              <a:solidFill>
                <a:srgbClr val="F79779"/>
              </a:solidFill>
              <a:ln w="6350" cmpd="sng">
                <a:noFill/>
              </a:ln>
              <a:effectLst/>
              <a:extLst>
                <a:ext uri="{91240B29-F687-4F45-9708-019B960494DF}">
                  <a14:hiddenLine xmlns:a14="http://schemas.microsoft.com/office/drawing/2010/main" w="6350" cmpd="sng">
                    <a:solidFill>
                      <a:srgbClr val="000000"/>
                    </a:solidFill>
                  </a14:hiddenLine>
                </a:ext>
              </a:extLst>
            </c:spPr>
            <c:extLst>
              <c:ext xmlns:c16="http://schemas.microsoft.com/office/drawing/2014/chart" uri="{C3380CC4-5D6E-409C-BE32-E72D297353CC}">
                <c16:uniqueId val="{0000000C-51BE-4924-A636-2C5EC58852C8}"/>
              </c:ext>
            </c:extLst>
          </c:dPt>
          <c:dPt>
            <c:idx val="14"/>
            <c:invertIfNegative val="0"/>
            <c:bubble3D val="0"/>
            <c:spPr>
              <a:solidFill>
                <a:srgbClr val="F79779"/>
              </a:solidFill>
              <a:ln w="6350" cmpd="sng">
                <a:noFill/>
              </a:ln>
              <a:effectLst/>
              <a:extLst>
                <a:ext uri="{91240B29-F687-4F45-9708-019B960494DF}">
                  <a14:hiddenLine xmlns:a14="http://schemas.microsoft.com/office/drawing/2010/main" w="6350" cmpd="sng">
                    <a:solidFill>
                      <a:srgbClr val="000000"/>
                    </a:solidFill>
                  </a14:hiddenLine>
                </a:ext>
              </a:extLst>
            </c:spPr>
            <c:extLst>
              <c:ext xmlns:c16="http://schemas.microsoft.com/office/drawing/2014/chart" uri="{C3380CC4-5D6E-409C-BE32-E72D297353CC}">
                <c16:uniqueId val="{0000000E-51BE-4924-A636-2C5EC58852C8}"/>
              </c:ext>
            </c:extLst>
          </c:dPt>
          <c:val>
            <c:numLit>
              <c:formatCode>General</c:formatCode>
              <c:ptCount val="32"/>
              <c:pt idx="1">
                <c:v>0.55043011903762817</c:v>
              </c:pt>
              <c:pt idx="3">
                <c:v>-0.38715764880180359</c:v>
              </c:pt>
              <c:pt idx="9">
                <c:v>-0.65596514940261841</c:v>
              </c:pt>
              <c:pt idx="10">
                <c:v>0.53043490648269653</c:v>
              </c:pt>
              <c:pt idx="23">
                <c:v>1.0123220682144165</c:v>
              </c:pt>
              <c:pt idx="25">
                <c:v>2.0427578128874302E-3</c:v>
              </c:pt>
            </c:numLit>
          </c:val>
          <c:extLst>
            <c:ext xmlns:c16="http://schemas.microsoft.com/office/drawing/2014/chart" uri="{C3380CC4-5D6E-409C-BE32-E72D297353CC}">
              <c16:uniqueId val="{0000000F-51BE-4924-A636-2C5EC58852C8}"/>
            </c:ext>
          </c:extLst>
        </c:ser>
        <c:ser>
          <c:idx val="2"/>
          <c:order val="4"/>
          <c:tx>
            <c:v>First-generation immigrant students</c:v>
          </c:tx>
          <c:spPr>
            <a:solidFill>
              <a:srgbClr val="0089D0"/>
            </a:solidFill>
            <a:ln w="6350" cmpd="sng">
              <a:noFill/>
            </a:ln>
            <a:effectLst/>
            <a:extLst>
              <a:ext uri="{91240B29-F687-4F45-9708-019B960494DF}">
                <a14:hiddenLine xmlns:a14="http://schemas.microsoft.com/office/drawing/2010/main" w="6350" cmpd="sng">
                  <a:solidFill>
                    <a:srgbClr val="000000"/>
                  </a:solidFill>
                </a14:hiddenLine>
              </a:ext>
            </a:extLst>
          </c:spPr>
          <c:invertIfNegative val="0"/>
          <c:dPt>
            <c:idx val="14"/>
            <c:invertIfNegative val="0"/>
            <c:bubble3D val="0"/>
            <c:spPr>
              <a:solidFill>
                <a:srgbClr val="0089D0"/>
              </a:solidFill>
              <a:ln w="6350" cmpd="sng">
                <a:solidFill>
                  <a:srgbClr val="FF0000"/>
                </a:solidFill>
              </a:ln>
              <a:effectLst/>
            </c:spPr>
            <c:extLst>
              <c:ext xmlns:c16="http://schemas.microsoft.com/office/drawing/2014/chart" uri="{C3380CC4-5D6E-409C-BE32-E72D297353CC}">
                <c16:uniqueId val="{00000011-51BE-4924-A636-2C5EC58852C8}"/>
              </c:ext>
            </c:extLst>
          </c:dPt>
          <c:val>
            <c:numLit>
              <c:formatCode>General</c:formatCode>
              <c:ptCount val="32"/>
              <c:pt idx="2">
                <c:v>-0.95022749900817871</c:v>
              </c:pt>
              <c:pt idx="3">
                <c:v>0.33283421397209167</c:v>
              </c:pt>
              <c:pt idx="5">
                <c:v>7.4472509324550629E-2</c:v>
              </c:pt>
              <c:pt idx="6">
                <c:v>0.13013473153114319</c:v>
              </c:pt>
              <c:pt idx="8">
                <c:v>-1.7335084676742554</c:v>
              </c:pt>
              <c:pt idx="10">
                <c:v>0.87991011142730713</c:v>
              </c:pt>
              <c:pt idx="11">
                <c:v>-1.0440605878829956</c:v>
              </c:pt>
              <c:pt idx="13">
                <c:v>2.0168101787567139</c:v>
              </c:pt>
              <c:pt idx="14">
                <c:v>1.1669241189956665</c:v>
              </c:pt>
              <c:pt idx="15">
                <c:v>-4.759181022644043</c:v>
              </c:pt>
              <c:pt idx="16">
                <c:v>2.9248275756835938</c:v>
              </c:pt>
              <c:pt idx="20">
                <c:v>3.1508011817932129</c:v>
              </c:pt>
              <c:pt idx="21">
                <c:v>2.7039895057678223</c:v>
              </c:pt>
              <c:pt idx="22">
                <c:v>3.2448971271514893</c:v>
              </c:pt>
              <c:pt idx="23">
                <c:v>6.0877013206481934</c:v>
              </c:pt>
              <c:pt idx="24">
                <c:v>6.2389135360717773</c:v>
              </c:pt>
              <c:pt idx="25">
                <c:v>3.3728394508361816</c:v>
              </c:pt>
              <c:pt idx="29">
                <c:v>8.5214710235595703</c:v>
              </c:pt>
              <c:pt idx="31">
                <c:v>3.9545168876647949</c:v>
              </c:pt>
            </c:numLit>
          </c:val>
          <c:extLst>
            <c:ext xmlns:c16="http://schemas.microsoft.com/office/drawing/2014/chart" uri="{C3380CC4-5D6E-409C-BE32-E72D297353CC}">
              <c16:uniqueId val="{00000012-51BE-4924-A636-2C5EC58852C8}"/>
            </c:ext>
          </c:extLst>
        </c:ser>
        <c:ser>
          <c:idx val="5"/>
          <c:order val="5"/>
          <c:tx>
            <c:v>first, nonsig</c:v>
          </c:tx>
          <c:spPr>
            <a:solidFill>
              <a:srgbClr val="53B7E8"/>
            </a:solidFill>
            <a:ln w="6350" cmpd="sng">
              <a:noFill/>
            </a:ln>
            <a:effectLst/>
            <a:extLst>
              <a:ext uri="{91240B29-F687-4F45-9708-019B960494DF}">
                <a14:hiddenLine xmlns:a14="http://schemas.microsoft.com/office/drawing/2010/main" w="6350" cmpd="sng">
                  <a:solidFill>
                    <a:srgbClr val="000000"/>
                  </a:solidFill>
                </a14:hiddenLine>
              </a:ext>
            </a:extLst>
          </c:spPr>
          <c:invertIfNegative val="0"/>
          <c:dPt>
            <c:idx val="14"/>
            <c:invertIfNegative val="0"/>
            <c:bubble3D val="0"/>
            <c:spPr>
              <a:solidFill>
                <a:srgbClr val="53B7E8"/>
              </a:solidFill>
              <a:ln w="6350" cmpd="sng">
                <a:noFill/>
              </a:ln>
              <a:effectLst/>
              <a:extLst>
                <a:ext uri="{91240B29-F687-4F45-9708-019B960494DF}">
                  <a14:hiddenLine xmlns:a14="http://schemas.microsoft.com/office/drawing/2010/main" w="6350" cmpd="sng">
                    <a:solidFill>
                      <a:srgbClr val="000000"/>
                    </a:solidFill>
                  </a14:hiddenLine>
                </a:ext>
              </a:extLst>
            </c:spPr>
            <c:extLst>
              <c:ext xmlns:c16="http://schemas.microsoft.com/office/drawing/2014/chart" uri="{C3380CC4-5D6E-409C-BE32-E72D297353CC}">
                <c16:uniqueId val="{00000014-51BE-4924-A636-2C5EC58852C8}"/>
              </c:ext>
            </c:extLst>
          </c:dPt>
          <c:val>
            <c:numLit>
              <c:formatCode>General</c:formatCode>
              <c:ptCount val="32"/>
              <c:pt idx="0">
                <c:v>-0.13384430110454559</c:v>
              </c:pt>
              <c:pt idx="1">
                <c:v>0.97717499732971191</c:v>
              </c:pt>
              <c:pt idx="4">
                <c:v>-0.24796162545681</c:v>
              </c:pt>
              <c:pt idx="7">
                <c:v>0.12171489745378494</c:v>
              </c:pt>
              <c:pt idx="9">
                <c:v>1.3411135673522949</c:v>
              </c:pt>
              <c:pt idx="12">
                <c:v>0.34284332394599915</c:v>
              </c:pt>
              <c:pt idx="17">
                <c:v>-3.1153905391693115</c:v>
              </c:pt>
              <c:pt idx="18">
                <c:v>-0.25717684626579285</c:v>
              </c:pt>
              <c:pt idx="19">
                <c:v>1.6875921487808228</c:v>
              </c:pt>
              <c:pt idx="26">
                <c:v>1.3254830837249756</c:v>
              </c:pt>
              <c:pt idx="27">
                <c:v>1.2631015777587891</c:v>
              </c:pt>
              <c:pt idx="28">
                <c:v>-1.5719373226165771</c:v>
              </c:pt>
              <c:pt idx="30">
                <c:v>-0.70520871877670288</c:v>
              </c:pt>
            </c:numLit>
          </c:val>
          <c:extLst>
            <c:ext xmlns:c16="http://schemas.microsoft.com/office/drawing/2014/chart" uri="{C3380CC4-5D6E-409C-BE32-E72D297353CC}">
              <c16:uniqueId val="{00000015-51BE-4924-A636-2C5EC58852C8}"/>
            </c:ext>
          </c:extLst>
        </c:ser>
        <c:dLbls>
          <c:showLegendKey val="0"/>
          <c:showVal val="0"/>
          <c:showCatName val="0"/>
          <c:showSerName val="0"/>
          <c:showPercent val="0"/>
          <c:showBubbleSize val="0"/>
        </c:dLbls>
        <c:gapWidth val="150"/>
        <c:overlap val="100"/>
        <c:axId val="-712394288"/>
        <c:axId val="-712387216"/>
      </c:barChart>
      <c:catAx>
        <c:axId val="-712394288"/>
        <c:scaling>
          <c:orientation val="minMax"/>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t" anchorCtr="1"/>
          <a:lstStyle/>
          <a:p>
            <a:pPr>
              <a:defRPr sz="1000" b="0" i="0" u="none" strike="noStrike" kern="1200" baseline="0">
                <a:solidFill>
                  <a:srgbClr val="000000"/>
                </a:solidFill>
                <a:latin typeface="Arial Narrow"/>
                <a:ea typeface="Arial Narrow"/>
                <a:cs typeface="Arial Narrow"/>
              </a:defRPr>
            </a:pPr>
            <a:endParaRPr lang="sl-SI"/>
          </a:p>
        </c:txPr>
        <c:crossAx val="-712387216"/>
        <c:crosses val="autoZero"/>
        <c:auto val="0"/>
        <c:lblAlgn val="ctr"/>
        <c:lblOffset val="0"/>
        <c:tickLblSkip val="1"/>
        <c:noMultiLvlLbl val="0"/>
      </c:catAx>
      <c:valAx>
        <c:axId val="-712387216"/>
        <c:scaling>
          <c:orientation val="minMax"/>
        </c:scaling>
        <c:delete val="0"/>
        <c:axPos val="b"/>
        <c:majorGridlines>
          <c:spPr>
            <a:ln w="9525" cap="flat" cmpd="sng" algn="ctr">
              <a:solidFill>
                <a:srgbClr val="FFFFFF"/>
              </a:solidFill>
              <a:prstDash val="solid"/>
              <a:round/>
            </a:ln>
            <a:effectLst/>
          </c:spPr>
        </c:majorGridlines>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000"/>
                </a:solidFill>
                <a:latin typeface="Arial Narrow"/>
                <a:ea typeface="Arial Narrow"/>
                <a:cs typeface="Arial Narrow"/>
              </a:defRPr>
            </a:pPr>
            <a:endParaRPr lang="sl-SI"/>
          </a:p>
        </c:txPr>
        <c:crossAx val="-712394288"/>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1"/>
        <c:delete val="1"/>
      </c:legendEntry>
      <c:legendEntry>
        <c:idx val="3"/>
        <c:delete val="1"/>
      </c:legendEntry>
      <c:legendEntry>
        <c:idx val="5"/>
        <c:delete val="1"/>
      </c:legendEntry>
      <c:layout>
        <c:manualLayout>
          <c:xMode val="edge"/>
          <c:yMode val="edge"/>
          <c:x val="0.11443531624590729"/>
          <c:y val="1.8223644654878905E-2"/>
          <c:w val="0.85313788394600187"/>
          <c:h val="5.4773913125986042E-2"/>
        </c:manualLayout>
      </c:layout>
      <c:overlay val="1"/>
      <c:spPr>
        <a:solidFill>
          <a:sysClr val="window" lastClr="FFFFFF"/>
        </a:solidFill>
        <a:ln w="6350">
          <a:solidFill>
            <a:srgbClr val="000000"/>
          </a:solidFill>
          <a:prstDash val="solid"/>
        </a:ln>
        <a:effectLst/>
      </c:spPr>
      <c:txPr>
        <a:bodyPr rot="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sl-SI"/>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sl-S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0C21A-FA0B-4356-BC88-DC53D0359E3E}" type="doc">
      <dgm:prSet loTypeId="urn:microsoft.com/office/officeart/2005/8/layout/cycle7" loCatId="cycle" qsTypeId="urn:microsoft.com/office/officeart/2005/8/quickstyle/simple2" qsCatId="simple" csTypeId="urn:microsoft.com/office/officeart/2005/8/colors/colorful1" csCatId="colorful" phldr="1"/>
      <dgm:spPr/>
    </dgm:pt>
    <dgm:pt modelId="{6419AAEE-A0A9-4C96-B213-20AB505E0485}">
      <dgm:prSet phldrT="[besedilo]"/>
      <dgm:spPr/>
      <dgm:t>
        <a:bodyPr/>
        <a:lstStyle/>
        <a:p>
          <a:r>
            <a:rPr lang="sl-SI" dirty="0"/>
            <a:t>Economic</a:t>
          </a:r>
        </a:p>
      </dgm:t>
    </dgm:pt>
    <dgm:pt modelId="{6C3194AA-B766-4583-81B7-7960B53646B5}" type="parTrans" cxnId="{5D410EF3-E273-4180-9580-6C56F18D9C1A}">
      <dgm:prSet/>
      <dgm:spPr/>
      <dgm:t>
        <a:bodyPr/>
        <a:lstStyle/>
        <a:p>
          <a:endParaRPr lang="sl-SI"/>
        </a:p>
      </dgm:t>
    </dgm:pt>
    <dgm:pt modelId="{B654DB0C-E7D4-4D41-8263-75A5DBCE580B}" type="sibTrans" cxnId="{5D410EF3-E273-4180-9580-6C56F18D9C1A}">
      <dgm:prSet/>
      <dgm:spPr/>
      <dgm:t>
        <a:bodyPr/>
        <a:lstStyle/>
        <a:p>
          <a:endParaRPr lang="sl-SI"/>
        </a:p>
      </dgm:t>
    </dgm:pt>
    <dgm:pt modelId="{312D6E07-53E1-4BAA-B040-B9D7B55427FB}">
      <dgm:prSet phldrT="[besedilo]"/>
      <dgm:spPr/>
      <dgm:t>
        <a:bodyPr/>
        <a:lstStyle/>
        <a:p>
          <a:r>
            <a:rPr lang="sl-SI"/>
            <a:t>Physical</a:t>
          </a:r>
        </a:p>
      </dgm:t>
    </dgm:pt>
    <dgm:pt modelId="{EE14131C-848A-409D-9C9D-E56F6E0E2198}" type="parTrans" cxnId="{3663C86C-97E2-4014-8345-386B42AFB7CD}">
      <dgm:prSet/>
      <dgm:spPr/>
      <dgm:t>
        <a:bodyPr/>
        <a:lstStyle/>
        <a:p>
          <a:endParaRPr lang="sl-SI"/>
        </a:p>
      </dgm:t>
    </dgm:pt>
    <dgm:pt modelId="{996351C7-0F3A-4ED7-A1C7-F435523D5566}" type="sibTrans" cxnId="{3663C86C-97E2-4014-8345-386B42AFB7CD}">
      <dgm:prSet/>
      <dgm:spPr/>
      <dgm:t>
        <a:bodyPr/>
        <a:lstStyle/>
        <a:p>
          <a:endParaRPr lang="sl-SI"/>
        </a:p>
      </dgm:t>
    </dgm:pt>
    <dgm:pt modelId="{D7D55400-5E2C-4D12-BBD7-F67A18E074B7}">
      <dgm:prSet phldrT="[besedilo]"/>
      <dgm:spPr/>
      <dgm:t>
        <a:bodyPr/>
        <a:lstStyle/>
        <a:p>
          <a:r>
            <a:rPr lang="sl-SI" dirty="0"/>
            <a:t>Social</a:t>
          </a:r>
        </a:p>
      </dgm:t>
    </dgm:pt>
    <dgm:pt modelId="{C06B0D71-3578-4A3B-9D37-EA8F23D3C1C5}" type="parTrans" cxnId="{EAB9605B-27A0-45D7-8305-DF9A14814727}">
      <dgm:prSet/>
      <dgm:spPr/>
      <dgm:t>
        <a:bodyPr/>
        <a:lstStyle/>
        <a:p>
          <a:endParaRPr lang="sl-SI"/>
        </a:p>
      </dgm:t>
    </dgm:pt>
    <dgm:pt modelId="{4816E278-E69B-4834-9726-B34B78741E1D}" type="sibTrans" cxnId="{EAB9605B-27A0-45D7-8305-DF9A14814727}">
      <dgm:prSet/>
      <dgm:spPr/>
      <dgm:t>
        <a:bodyPr/>
        <a:lstStyle/>
        <a:p>
          <a:endParaRPr lang="sl-SI"/>
        </a:p>
      </dgm:t>
    </dgm:pt>
    <dgm:pt modelId="{87E46A4D-3DC6-4154-8161-4CD271EAEF71}">
      <dgm:prSet phldrT="[besedilo]"/>
      <dgm:spPr/>
      <dgm:t>
        <a:bodyPr/>
        <a:lstStyle/>
        <a:p>
          <a:r>
            <a:rPr lang="sl-SI" dirty="0"/>
            <a:t>Enviromental</a:t>
          </a:r>
        </a:p>
      </dgm:t>
    </dgm:pt>
    <dgm:pt modelId="{2679B469-3CFE-4B81-999C-99D63DACD48A}" type="parTrans" cxnId="{18FFC283-AE0D-4A1E-AD34-AA31C11405AF}">
      <dgm:prSet/>
      <dgm:spPr/>
      <dgm:t>
        <a:bodyPr/>
        <a:lstStyle/>
        <a:p>
          <a:endParaRPr lang="sl-SI"/>
        </a:p>
      </dgm:t>
    </dgm:pt>
    <dgm:pt modelId="{B5C141C6-FF67-4A36-A817-B6C0AA8D509A}" type="sibTrans" cxnId="{18FFC283-AE0D-4A1E-AD34-AA31C11405AF}">
      <dgm:prSet/>
      <dgm:spPr/>
      <dgm:t>
        <a:bodyPr/>
        <a:lstStyle/>
        <a:p>
          <a:endParaRPr lang="sl-SI"/>
        </a:p>
      </dgm:t>
    </dgm:pt>
    <dgm:pt modelId="{BA648433-2A59-45B0-A1B2-D6779430725A}" type="pres">
      <dgm:prSet presAssocID="{8710C21A-FA0B-4356-BC88-DC53D0359E3E}" presName="Name0" presStyleCnt="0">
        <dgm:presLayoutVars>
          <dgm:dir/>
          <dgm:resizeHandles val="exact"/>
        </dgm:presLayoutVars>
      </dgm:prSet>
      <dgm:spPr/>
    </dgm:pt>
    <dgm:pt modelId="{604B17EB-A062-4184-934D-958017948CBE}" type="pres">
      <dgm:prSet presAssocID="{6419AAEE-A0A9-4C96-B213-20AB505E0485}" presName="node" presStyleLbl="node1" presStyleIdx="0" presStyleCnt="4" custScaleX="159807" custScaleY="185965" custRadScaleRad="73886" custRadScaleInc="4857">
        <dgm:presLayoutVars>
          <dgm:bulletEnabled val="1"/>
        </dgm:presLayoutVars>
      </dgm:prSet>
      <dgm:spPr/>
    </dgm:pt>
    <dgm:pt modelId="{A95B9123-D988-4D3E-8702-C0246DCF2CE9}" type="pres">
      <dgm:prSet presAssocID="{B654DB0C-E7D4-4D41-8263-75A5DBCE580B}" presName="sibTrans" presStyleLbl="sibTrans2D1" presStyleIdx="0" presStyleCnt="4"/>
      <dgm:spPr/>
    </dgm:pt>
    <dgm:pt modelId="{011F3519-B035-44DB-9B1A-F1D91BEF35D2}" type="pres">
      <dgm:prSet presAssocID="{B654DB0C-E7D4-4D41-8263-75A5DBCE580B}" presName="connectorText" presStyleLbl="sibTrans2D1" presStyleIdx="0" presStyleCnt="4"/>
      <dgm:spPr/>
    </dgm:pt>
    <dgm:pt modelId="{F4FC6C52-A357-413B-84A4-9804ECE30D1B}" type="pres">
      <dgm:prSet presAssocID="{312D6E07-53E1-4BAA-B040-B9D7B55427FB}" presName="node" presStyleLbl="node1" presStyleIdx="1" presStyleCnt="4" custScaleX="159807" custScaleY="185965" custRadScaleRad="129753" custRadScaleInc="-970">
        <dgm:presLayoutVars>
          <dgm:bulletEnabled val="1"/>
        </dgm:presLayoutVars>
      </dgm:prSet>
      <dgm:spPr/>
    </dgm:pt>
    <dgm:pt modelId="{4E5FDD7A-C52F-4914-864F-9087962F9771}" type="pres">
      <dgm:prSet presAssocID="{996351C7-0F3A-4ED7-A1C7-F435523D5566}" presName="sibTrans" presStyleLbl="sibTrans2D1" presStyleIdx="1" presStyleCnt="4"/>
      <dgm:spPr/>
    </dgm:pt>
    <dgm:pt modelId="{204ECDD3-0318-44C4-BB30-45B2183ADA46}" type="pres">
      <dgm:prSet presAssocID="{996351C7-0F3A-4ED7-A1C7-F435523D5566}" presName="connectorText" presStyleLbl="sibTrans2D1" presStyleIdx="1" presStyleCnt="4"/>
      <dgm:spPr/>
    </dgm:pt>
    <dgm:pt modelId="{2ECC1BD4-FA04-4499-82E2-37A5C6C286ED}" type="pres">
      <dgm:prSet presAssocID="{D7D55400-5E2C-4D12-BBD7-F67A18E074B7}" presName="node" presStyleLbl="node1" presStyleIdx="2" presStyleCnt="4" custScaleX="159807" custScaleY="185965" custRadScaleRad="82005" custRadScaleInc="-22313">
        <dgm:presLayoutVars>
          <dgm:bulletEnabled val="1"/>
        </dgm:presLayoutVars>
      </dgm:prSet>
      <dgm:spPr/>
    </dgm:pt>
    <dgm:pt modelId="{3E3ADDE8-DCC6-4B3E-B219-EA44442678D6}" type="pres">
      <dgm:prSet presAssocID="{4816E278-E69B-4834-9726-B34B78741E1D}" presName="sibTrans" presStyleLbl="sibTrans2D1" presStyleIdx="2" presStyleCnt="4"/>
      <dgm:spPr/>
    </dgm:pt>
    <dgm:pt modelId="{592E07FF-5F1C-4795-9CF4-1CB338D99734}" type="pres">
      <dgm:prSet presAssocID="{4816E278-E69B-4834-9726-B34B78741E1D}" presName="connectorText" presStyleLbl="sibTrans2D1" presStyleIdx="2" presStyleCnt="4"/>
      <dgm:spPr/>
    </dgm:pt>
    <dgm:pt modelId="{DE06024B-D342-4FCD-B49E-6E3B1E8F6F0F}" type="pres">
      <dgm:prSet presAssocID="{87E46A4D-3DC6-4154-8161-4CD271EAEF71}" presName="node" presStyleLbl="node1" presStyleIdx="3" presStyleCnt="4" custScaleX="159807" custScaleY="185965" custRadScaleRad="115349" custRadScaleInc="-4451">
        <dgm:presLayoutVars>
          <dgm:bulletEnabled val="1"/>
        </dgm:presLayoutVars>
      </dgm:prSet>
      <dgm:spPr/>
    </dgm:pt>
    <dgm:pt modelId="{0046441A-4686-42CB-8076-F3540B94032D}" type="pres">
      <dgm:prSet presAssocID="{B5C141C6-FF67-4A36-A817-B6C0AA8D509A}" presName="sibTrans" presStyleLbl="sibTrans2D1" presStyleIdx="3" presStyleCnt="4"/>
      <dgm:spPr/>
    </dgm:pt>
    <dgm:pt modelId="{87ABF977-DFA6-427A-8DB7-D91FE54FFFA1}" type="pres">
      <dgm:prSet presAssocID="{B5C141C6-FF67-4A36-A817-B6C0AA8D509A}" presName="connectorText" presStyleLbl="sibTrans2D1" presStyleIdx="3" presStyleCnt="4"/>
      <dgm:spPr/>
    </dgm:pt>
  </dgm:ptLst>
  <dgm:cxnLst>
    <dgm:cxn modelId="{64892619-31E9-4527-B246-23B6A6BC2D6B}" type="presOf" srcId="{996351C7-0F3A-4ED7-A1C7-F435523D5566}" destId="{4E5FDD7A-C52F-4914-864F-9087962F9771}" srcOrd="0" destOrd="0" presId="urn:microsoft.com/office/officeart/2005/8/layout/cycle7"/>
    <dgm:cxn modelId="{1DFEF326-5655-4B83-900C-49ED94331C32}" type="presOf" srcId="{B654DB0C-E7D4-4D41-8263-75A5DBCE580B}" destId="{011F3519-B035-44DB-9B1A-F1D91BEF35D2}" srcOrd="1" destOrd="0" presId="urn:microsoft.com/office/officeart/2005/8/layout/cycle7"/>
    <dgm:cxn modelId="{31DC322C-D34D-4DAD-9DCE-6B5D7B32A3C1}" type="presOf" srcId="{D7D55400-5E2C-4D12-BBD7-F67A18E074B7}" destId="{2ECC1BD4-FA04-4499-82E2-37A5C6C286ED}" srcOrd="0" destOrd="0" presId="urn:microsoft.com/office/officeart/2005/8/layout/cycle7"/>
    <dgm:cxn modelId="{EAB9605B-27A0-45D7-8305-DF9A14814727}" srcId="{8710C21A-FA0B-4356-BC88-DC53D0359E3E}" destId="{D7D55400-5E2C-4D12-BBD7-F67A18E074B7}" srcOrd="2" destOrd="0" parTransId="{C06B0D71-3578-4A3B-9D37-EA8F23D3C1C5}" sibTransId="{4816E278-E69B-4834-9726-B34B78741E1D}"/>
    <dgm:cxn modelId="{6C35075C-8AC9-4A6B-9286-573006D6F51F}" type="presOf" srcId="{4816E278-E69B-4834-9726-B34B78741E1D}" destId="{592E07FF-5F1C-4795-9CF4-1CB338D99734}" srcOrd="1" destOrd="0" presId="urn:microsoft.com/office/officeart/2005/8/layout/cycle7"/>
    <dgm:cxn modelId="{341C2C42-498C-4715-9C0E-4C7C5987ECEA}" type="presOf" srcId="{996351C7-0F3A-4ED7-A1C7-F435523D5566}" destId="{204ECDD3-0318-44C4-BB30-45B2183ADA46}" srcOrd="1" destOrd="0" presId="urn:microsoft.com/office/officeart/2005/8/layout/cycle7"/>
    <dgm:cxn modelId="{7F099443-7EF2-408B-8487-3675E1965FE0}" type="presOf" srcId="{87E46A4D-3DC6-4154-8161-4CD271EAEF71}" destId="{DE06024B-D342-4FCD-B49E-6E3B1E8F6F0F}" srcOrd="0" destOrd="0" presId="urn:microsoft.com/office/officeart/2005/8/layout/cycle7"/>
    <dgm:cxn modelId="{3663C86C-97E2-4014-8345-386B42AFB7CD}" srcId="{8710C21A-FA0B-4356-BC88-DC53D0359E3E}" destId="{312D6E07-53E1-4BAA-B040-B9D7B55427FB}" srcOrd="1" destOrd="0" parTransId="{EE14131C-848A-409D-9C9D-E56F6E0E2198}" sibTransId="{996351C7-0F3A-4ED7-A1C7-F435523D5566}"/>
    <dgm:cxn modelId="{18FFC283-AE0D-4A1E-AD34-AA31C11405AF}" srcId="{8710C21A-FA0B-4356-BC88-DC53D0359E3E}" destId="{87E46A4D-3DC6-4154-8161-4CD271EAEF71}" srcOrd="3" destOrd="0" parTransId="{2679B469-3CFE-4B81-999C-99D63DACD48A}" sibTransId="{B5C141C6-FF67-4A36-A817-B6C0AA8D509A}"/>
    <dgm:cxn modelId="{04823C86-EA05-41D8-AA1F-DDF67B395938}" type="presOf" srcId="{4816E278-E69B-4834-9726-B34B78741E1D}" destId="{3E3ADDE8-DCC6-4B3E-B219-EA44442678D6}" srcOrd="0" destOrd="0" presId="urn:microsoft.com/office/officeart/2005/8/layout/cycle7"/>
    <dgm:cxn modelId="{DB34018B-9462-423D-98CE-067F269B114B}" type="presOf" srcId="{B5C141C6-FF67-4A36-A817-B6C0AA8D509A}" destId="{0046441A-4686-42CB-8076-F3540B94032D}" srcOrd="0" destOrd="0" presId="urn:microsoft.com/office/officeart/2005/8/layout/cycle7"/>
    <dgm:cxn modelId="{AE6C0BA4-8A7E-4416-A0CA-32A3E8DC4420}" type="presOf" srcId="{8710C21A-FA0B-4356-BC88-DC53D0359E3E}" destId="{BA648433-2A59-45B0-A1B2-D6779430725A}" srcOrd="0" destOrd="0" presId="urn:microsoft.com/office/officeart/2005/8/layout/cycle7"/>
    <dgm:cxn modelId="{114252A4-EAE2-48AF-A98A-642DF30B8C16}" type="presOf" srcId="{B5C141C6-FF67-4A36-A817-B6C0AA8D509A}" destId="{87ABF977-DFA6-427A-8DB7-D91FE54FFFA1}" srcOrd="1" destOrd="0" presId="urn:microsoft.com/office/officeart/2005/8/layout/cycle7"/>
    <dgm:cxn modelId="{194421DD-E3A2-4BB1-B92F-5EC5CA01C78C}" type="presOf" srcId="{6419AAEE-A0A9-4C96-B213-20AB505E0485}" destId="{604B17EB-A062-4184-934D-958017948CBE}" srcOrd="0" destOrd="0" presId="urn:microsoft.com/office/officeart/2005/8/layout/cycle7"/>
    <dgm:cxn modelId="{B282BCE8-C2EF-405D-B13E-EF76F7C4BB05}" type="presOf" srcId="{B654DB0C-E7D4-4D41-8263-75A5DBCE580B}" destId="{A95B9123-D988-4D3E-8702-C0246DCF2CE9}" srcOrd="0" destOrd="0" presId="urn:microsoft.com/office/officeart/2005/8/layout/cycle7"/>
    <dgm:cxn modelId="{F3E2D7F2-D541-4B85-AA3C-DF441AC4F99C}" type="presOf" srcId="{312D6E07-53E1-4BAA-B040-B9D7B55427FB}" destId="{F4FC6C52-A357-413B-84A4-9804ECE30D1B}" srcOrd="0" destOrd="0" presId="urn:microsoft.com/office/officeart/2005/8/layout/cycle7"/>
    <dgm:cxn modelId="{5D410EF3-E273-4180-9580-6C56F18D9C1A}" srcId="{8710C21A-FA0B-4356-BC88-DC53D0359E3E}" destId="{6419AAEE-A0A9-4C96-B213-20AB505E0485}" srcOrd="0" destOrd="0" parTransId="{6C3194AA-B766-4583-81B7-7960B53646B5}" sibTransId="{B654DB0C-E7D4-4D41-8263-75A5DBCE580B}"/>
    <dgm:cxn modelId="{4801E44C-0A31-4991-A629-768ADA1ECD67}" type="presParOf" srcId="{BA648433-2A59-45B0-A1B2-D6779430725A}" destId="{604B17EB-A062-4184-934D-958017948CBE}" srcOrd="0" destOrd="0" presId="urn:microsoft.com/office/officeart/2005/8/layout/cycle7"/>
    <dgm:cxn modelId="{E76D369E-A535-4D0C-A53A-59DE25D053E5}" type="presParOf" srcId="{BA648433-2A59-45B0-A1B2-D6779430725A}" destId="{A95B9123-D988-4D3E-8702-C0246DCF2CE9}" srcOrd="1" destOrd="0" presId="urn:microsoft.com/office/officeart/2005/8/layout/cycle7"/>
    <dgm:cxn modelId="{BBBA2535-B901-4EE4-B989-5C87F1FF188D}" type="presParOf" srcId="{A95B9123-D988-4D3E-8702-C0246DCF2CE9}" destId="{011F3519-B035-44DB-9B1A-F1D91BEF35D2}" srcOrd="0" destOrd="0" presId="urn:microsoft.com/office/officeart/2005/8/layout/cycle7"/>
    <dgm:cxn modelId="{319FF996-D95C-4257-B065-8471CBED1EA8}" type="presParOf" srcId="{BA648433-2A59-45B0-A1B2-D6779430725A}" destId="{F4FC6C52-A357-413B-84A4-9804ECE30D1B}" srcOrd="2" destOrd="0" presId="urn:microsoft.com/office/officeart/2005/8/layout/cycle7"/>
    <dgm:cxn modelId="{5B863E4A-7587-4910-A9BC-EFEA87E2F896}" type="presParOf" srcId="{BA648433-2A59-45B0-A1B2-D6779430725A}" destId="{4E5FDD7A-C52F-4914-864F-9087962F9771}" srcOrd="3" destOrd="0" presId="urn:microsoft.com/office/officeart/2005/8/layout/cycle7"/>
    <dgm:cxn modelId="{ED1277D1-F70F-4CD2-9537-9F5143F9D003}" type="presParOf" srcId="{4E5FDD7A-C52F-4914-864F-9087962F9771}" destId="{204ECDD3-0318-44C4-BB30-45B2183ADA46}" srcOrd="0" destOrd="0" presId="urn:microsoft.com/office/officeart/2005/8/layout/cycle7"/>
    <dgm:cxn modelId="{90A2EC98-9307-45BA-9DD1-3F643809899D}" type="presParOf" srcId="{BA648433-2A59-45B0-A1B2-D6779430725A}" destId="{2ECC1BD4-FA04-4499-82E2-37A5C6C286ED}" srcOrd="4" destOrd="0" presId="urn:microsoft.com/office/officeart/2005/8/layout/cycle7"/>
    <dgm:cxn modelId="{E96B5AF9-CF75-49FD-B0F1-ABEF242B9997}" type="presParOf" srcId="{BA648433-2A59-45B0-A1B2-D6779430725A}" destId="{3E3ADDE8-DCC6-4B3E-B219-EA44442678D6}" srcOrd="5" destOrd="0" presId="urn:microsoft.com/office/officeart/2005/8/layout/cycle7"/>
    <dgm:cxn modelId="{A3F52F7D-79A7-4B6F-866B-45C2D9C70CB5}" type="presParOf" srcId="{3E3ADDE8-DCC6-4B3E-B219-EA44442678D6}" destId="{592E07FF-5F1C-4795-9CF4-1CB338D99734}" srcOrd="0" destOrd="0" presId="urn:microsoft.com/office/officeart/2005/8/layout/cycle7"/>
    <dgm:cxn modelId="{67DA5401-311D-41FC-9956-9D6B0EE727D2}" type="presParOf" srcId="{BA648433-2A59-45B0-A1B2-D6779430725A}" destId="{DE06024B-D342-4FCD-B49E-6E3B1E8F6F0F}" srcOrd="6" destOrd="0" presId="urn:microsoft.com/office/officeart/2005/8/layout/cycle7"/>
    <dgm:cxn modelId="{FF87FFB2-CDAB-42AC-B177-C86CC2B11E88}" type="presParOf" srcId="{BA648433-2A59-45B0-A1B2-D6779430725A}" destId="{0046441A-4686-42CB-8076-F3540B94032D}" srcOrd="7" destOrd="0" presId="urn:microsoft.com/office/officeart/2005/8/layout/cycle7"/>
    <dgm:cxn modelId="{A686849F-CCB9-4AEB-AA62-0A0FF450D4E1}" type="presParOf" srcId="{0046441A-4686-42CB-8076-F3540B94032D}" destId="{87ABF977-DFA6-427A-8DB7-D91FE54FFFA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9CDB3C-C5A1-419E-9BED-C4C464765F4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sl-SI"/>
        </a:p>
      </dgm:t>
    </dgm:pt>
    <dgm:pt modelId="{522FFD1D-2E08-4D43-BE11-583FAC9E7927}">
      <dgm:prSet phldrT="[besedilo]" custT="1"/>
      <dgm:spPr/>
      <dgm:t>
        <a:bodyPr/>
        <a:lstStyle/>
        <a:p>
          <a:pPr algn="ctr">
            <a:spcAft>
              <a:spcPts val="300"/>
            </a:spcAft>
          </a:pPr>
          <a:r>
            <a:rPr lang="sl-SI" sz="1600" b="1" dirty="0" err="1"/>
            <a:t>Individual</a:t>
          </a:r>
          <a:endParaRPr lang="sl-SI" sz="1600" b="1" dirty="0"/>
        </a:p>
        <a:p>
          <a:pPr algn="ctr">
            <a:spcAft>
              <a:spcPts val="0"/>
            </a:spcAft>
          </a:pPr>
          <a:r>
            <a:rPr lang="sl-SI" sz="1600" dirty="0" err="1"/>
            <a:t>Biological</a:t>
          </a:r>
          <a:r>
            <a:rPr lang="sl-SI" sz="1600" dirty="0"/>
            <a:t> </a:t>
          </a:r>
          <a:r>
            <a:rPr lang="sl-SI" sz="1600" dirty="0" err="1"/>
            <a:t>vulnerability</a:t>
          </a:r>
          <a:endParaRPr lang="sl-SI" sz="1600" dirty="0"/>
        </a:p>
        <a:p>
          <a:pPr algn="ctr">
            <a:spcAft>
              <a:spcPts val="0"/>
            </a:spcAft>
          </a:pPr>
          <a:r>
            <a:rPr lang="sl-SI" sz="1600" dirty="0" err="1"/>
            <a:t>Intelectual</a:t>
          </a:r>
          <a:r>
            <a:rPr lang="sl-SI" sz="1600" dirty="0"/>
            <a:t> </a:t>
          </a:r>
          <a:r>
            <a:rPr lang="sl-SI" sz="1600" dirty="0" err="1"/>
            <a:t>vulnerability</a:t>
          </a:r>
          <a:endParaRPr lang="sl-SI" sz="1600" dirty="0"/>
        </a:p>
        <a:p>
          <a:pPr algn="ctr">
            <a:spcAft>
              <a:spcPts val="0"/>
            </a:spcAft>
          </a:pPr>
          <a:r>
            <a:rPr lang="sl-SI" sz="1600" dirty="0" err="1"/>
            <a:t>Emotional</a:t>
          </a:r>
          <a:r>
            <a:rPr lang="sl-SI" sz="1600" dirty="0"/>
            <a:t> </a:t>
          </a:r>
          <a:r>
            <a:rPr lang="sl-SI" sz="1600" dirty="0" err="1"/>
            <a:t>and</a:t>
          </a:r>
          <a:r>
            <a:rPr lang="sl-SI" sz="1600" dirty="0"/>
            <a:t> </a:t>
          </a:r>
          <a:r>
            <a:rPr lang="sl-SI" sz="1600" dirty="0" err="1"/>
            <a:t>psychological</a:t>
          </a:r>
          <a:r>
            <a:rPr lang="sl-SI" sz="1600" dirty="0"/>
            <a:t> </a:t>
          </a:r>
          <a:r>
            <a:rPr lang="sl-SI" sz="1600" dirty="0" err="1"/>
            <a:t>problems</a:t>
          </a:r>
          <a:endParaRPr lang="sl-SI" sz="1600" dirty="0"/>
        </a:p>
        <a:p>
          <a:pPr algn="ctr">
            <a:spcAft>
              <a:spcPts val="0"/>
            </a:spcAft>
          </a:pPr>
          <a:r>
            <a:rPr lang="sl-SI" sz="1600" dirty="0" err="1"/>
            <a:t>Physical</a:t>
          </a:r>
          <a:r>
            <a:rPr lang="sl-SI" sz="1600" dirty="0"/>
            <a:t> </a:t>
          </a:r>
          <a:r>
            <a:rPr lang="sl-SI" sz="1600" dirty="0" err="1"/>
            <a:t>disabilty</a:t>
          </a:r>
          <a:endParaRPr lang="sl-SI" sz="1600" dirty="0"/>
        </a:p>
        <a:p>
          <a:pPr algn="ctr">
            <a:spcAft>
              <a:spcPts val="0"/>
            </a:spcAft>
          </a:pPr>
          <a:r>
            <a:rPr lang="sl-SI" sz="1600" dirty="0" err="1"/>
            <a:t>Mental</a:t>
          </a:r>
          <a:r>
            <a:rPr lang="sl-SI" sz="1600" dirty="0"/>
            <a:t> </a:t>
          </a:r>
          <a:r>
            <a:rPr lang="sl-SI" sz="1600" dirty="0" err="1"/>
            <a:t>disability</a:t>
          </a:r>
          <a:endParaRPr lang="sl-SI" sz="1600" dirty="0"/>
        </a:p>
      </dgm:t>
    </dgm:pt>
    <dgm:pt modelId="{1F8BC8EA-7D18-45FA-806D-FF89EC313FC9}" type="parTrans" cxnId="{F15C3EA9-2AFC-4187-A108-357A90B0EED5}">
      <dgm:prSet/>
      <dgm:spPr/>
      <dgm:t>
        <a:bodyPr/>
        <a:lstStyle/>
        <a:p>
          <a:endParaRPr lang="sl-SI" sz="1600"/>
        </a:p>
      </dgm:t>
    </dgm:pt>
    <dgm:pt modelId="{5CD08455-079B-4165-AB47-F6B50D1966D5}" type="sibTrans" cxnId="{F15C3EA9-2AFC-4187-A108-357A90B0EED5}">
      <dgm:prSet/>
      <dgm:spPr/>
      <dgm:t>
        <a:bodyPr/>
        <a:lstStyle/>
        <a:p>
          <a:endParaRPr lang="sl-SI" sz="1600"/>
        </a:p>
      </dgm:t>
    </dgm:pt>
    <dgm:pt modelId="{ABBF7B61-DB52-47E1-9E5C-E7DBC49A886E}">
      <dgm:prSet phldrT="[besedilo]" custT="1"/>
      <dgm:spPr/>
      <dgm:t>
        <a:bodyPr/>
        <a:lstStyle/>
        <a:p>
          <a:pPr algn="l">
            <a:spcAft>
              <a:spcPts val="300"/>
            </a:spcAft>
          </a:pPr>
          <a:r>
            <a:rPr lang="sl-SI" sz="1600" b="1" dirty="0" err="1"/>
            <a:t>Family</a:t>
          </a:r>
          <a:endParaRPr lang="sl-SI" sz="1600" b="1" dirty="0"/>
        </a:p>
        <a:p>
          <a:pPr algn="l">
            <a:spcAft>
              <a:spcPts val="0"/>
            </a:spcAft>
          </a:pPr>
          <a:r>
            <a:rPr lang="sl-SI" sz="1600" dirty="0" err="1"/>
            <a:t>Orphans</a:t>
          </a:r>
          <a:endParaRPr lang="sl-SI" sz="1600" dirty="0"/>
        </a:p>
        <a:p>
          <a:pPr algn="l">
            <a:spcAft>
              <a:spcPts val="0"/>
            </a:spcAft>
          </a:pPr>
          <a:r>
            <a:rPr lang="sl-SI" sz="1600" dirty="0" err="1"/>
            <a:t>Chronically</a:t>
          </a:r>
          <a:r>
            <a:rPr lang="sl-SI" sz="1600" dirty="0"/>
            <a:t> </a:t>
          </a:r>
          <a:r>
            <a:rPr lang="sl-SI" sz="1600" dirty="0" err="1"/>
            <a:t>ill</a:t>
          </a:r>
          <a:r>
            <a:rPr lang="sl-SI" sz="1600" dirty="0"/>
            <a:t> / </a:t>
          </a:r>
          <a:r>
            <a:rPr lang="sl-SI" sz="1600" dirty="0" err="1"/>
            <a:t>Mentaly</a:t>
          </a:r>
          <a:r>
            <a:rPr lang="sl-SI" sz="1600" dirty="0"/>
            <a:t> </a:t>
          </a:r>
          <a:r>
            <a:rPr lang="sl-SI" sz="1600" dirty="0" err="1"/>
            <a:t>ill</a:t>
          </a:r>
          <a:endParaRPr lang="sl-SI" sz="1600" dirty="0"/>
        </a:p>
        <a:p>
          <a:pPr algn="l">
            <a:spcAft>
              <a:spcPts val="0"/>
            </a:spcAft>
          </a:pPr>
          <a:r>
            <a:rPr lang="sl-SI" sz="1600" dirty="0" err="1"/>
            <a:t>Low</a:t>
          </a:r>
          <a:r>
            <a:rPr lang="sl-SI" sz="1600" dirty="0"/>
            <a:t> </a:t>
          </a:r>
          <a:r>
            <a:rPr lang="sl-SI" sz="1600" dirty="0" err="1"/>
            <a:t>oarental</a:t>
          </a:r>
          <a:r>
            <a:rPr lang="sl-SI" sz="1600" dirty="0"/>
            <a:t> </a:t>
          </a:r>
          <a:r>
            <a:rPr lang="sl-SI" sz="1600" dirty="0" err="1"/>
            <a:t>education</a:t>
          </a:r>
          <a:endParaRPr lang="sl-SI" sz="1600" dirty="0"/>
        </a:p>
        <a:p>
          <a:pPr algn="l">
            <a:spcAft>
              <a:spcPts val="0"/>
            </a:spcAft>
          </a:pPr>
          <a:r>
            <a:rPr lang="sl-SI" sz="1600" dirty="0" err="1"/>
            <a:t>Overcrowding</a:t>
          </a:r>
          <a:endParaRPr lang="sl-SI" sz="1600" dirty="0"/>
        </a:p>
        <a:p>
          <a:pPr algn="l">
            <a:spcAft>
              <a:spcPts val="0"/>
            </a:spcAft>
          </a:pPr>
          <a:r>
            <a:rPr lang="sl-SI" sz="1600" dirty="0" err="1"/>
            <a:t>Domestic</a:t>
          </a:r>
          <a:r>
            <a:rPr lang="sl-SI" sz="1600" dirty="0"/>
            <a:t> violence</a:t>
          </a:r>
        </a:p>
        <a:p>
          <a:pPr algn="l">
            <a:spcAft>
              <a:spcPts val="0"/>
            </a:spcAft>
          </a:pPr>
          <a:r>
            <a:rPr lang="sl-SI" sz="1600" dirty="0" err="1"/>
            <a:t>Parents</a:t>
          </a:r>
          <a:r>
            <a:rPr lang="sl-SI" sz="1600" dirty="0"/>
            <a:t> </a:t>
          </a:r>
          <a:r>
            <a:rPr lang="sl-SI" sz="1600" dirty="0" err="1"/>
            <a:t>alcohol</a:t>
          </a:r>
          <a:r>
            <a:rPr lang="sl-SI" sz="1600" dirty="0"/>
            <a:t>, </a:t>
          </a:r>
          <a:r>
            <a:rPr lang="sl-SI" sz="1600" dirty="0" err="1"/>
            <a:t>drugs</a:t>
          </a:r>
          <a:r>
            <a:rPr lang="sl-SI" sz="1600" dirty="0"/>
            <a:t> </a:t>
          </a:r>
          <a:r>
            <a:rPr lang="sl-SI" sz="1600" dirty="0" err="1"/>
            <a:t>users</a:t>
          </a:r>
          <a:endParaRPr lang="sl-SI" sz="1600" dirty="0"/>
        </a:p>
        <a:p>
          <a:pPr algn="l">
            <a:spcAft>
              <a:spcPct val="35000"/>
            </a:spcAft>
          </a:pPr>
          <a:r>
            <a:rPr lang="sl-SI" sz="1600" dirty="0" err="1"/>
            <a:t>Single</a:t>
          </a:r>
          <a:r>
            <a:rPr lang="sl-SI" sz="1600" dirty="0"/>
            <a:t> </a:t>
          </a:r>
          <a:r>
            <a:rPr lang="sl-SI" sz="1600" dirty="0" err="1"/>
            <a:t>parent</a:t>
          </a:r>
          <a:endParaRPr lang="sl-SI" sz="1600" dirty="0"/>
        </a:p>
      </dgm:t>
    </dgm:pt>
    <dgm:pt modelId="{66D877FF-DAA8-4592-BD34-A98E0A6C15D6}" type="parTrans" cxnId="{374B6F4E-A516-40C6-82A3-395C4DDB1147}">
      <dgm:prSet/>
      <dgm:spPr>
        <a:ln>
          <a:headEnd type="triangle" w="med" len="med"/>
          <a:tailEnd type="none" w="med" len="med"/>
        </a:ln>
      </dgm:spPr>
      <dgm:t>
        <a:bodyPr/>
        <a:lstStyle/>
        <a:p>
          <a:endParaRPr lang="sl-SI" sz="1600"/>
        </a:p>
      </dgm:t>
    </dgm:pt>
    <dgm:pt modelId="{53870D87-A68F-47BC-818E-4E4B8846A7CB}" type="sibTrans" cxnId="{374B6F4E-A516-40C6-82A3-395C4DDB1147}">
      <dgm:prSet/>
      <dgm:spPr/>
      <dgm:t>
        <a:bodyPr/>
        <a:lstStyle/>
        <a:p>
          <a:endParaRPr lang="sl-SI" sz="1600"/>
        </a:p>
      </dgm:t>
    </dgm:pt>
    <dgm:pt modelId="{3343A161-4C09-426A-B707-8D2F578E3B33}">
      <dgm:prSet phldrT="[besedilo]" custT="1"/>
      <dgm:spPr/>
      <dgm:t>
        <a:bodyPr/>
        <a:lstStyle/>
        <a:p>
          <a:pPr algn="l">
            <a:spcAft>
              <a:spcPts val="300"/>
            </a:spcAft>
          </a:pPr>
          <a:r>
            <a:rPr lang="sl-SI" sz="1600" b="1" dirty="0" err="1"/>
            <a:t>School</a:t>
          </a:r>
          <a:endParaRPr lang="sl-SI" sz="1600" b="1" dirty="0"/>
        </a:p>
        <a:p>
          <a:pPr algn="l">
            <a:spcAft>
              <a:spcPts val="0"/>
            </a:spcAft>
          </a:pPr>
          <a:r>
            <a:rPr lang="sl-SI" sz="1600" dirty="0" err="1"/>
            <a:t>Absenteeism</a:t>
          </a:r>
          <a:endParaRPr lang="sl-SI" sz="1600" dirty="0"/>
        </a:p>
        <a:p>
          <a:pPr algn="l">
            <a:spcAft>
              <a:spcPts val="0"/>
            </a:spcAft>
          </a:pPr>
          <a:r>
            <a:rPr lang="sl-SI" sz="1600" dirty="0" err="1"/>
            <a:t>Suspension</a:t>
          </a:r>
          <a:endParaRPr lang="sl-SI" sz="1600" dirty="0"/>
        </a:p>
        <a:p>
          <a:pPr algn="l">
            <a:spcAft>
              <a:spcPts val="0"/>
            </a:spcAft>
          </a:pPr>
          <a:r>
            <a:rPr lang="sl-SI" sz="1600" dirty="0" err="1"/>
            <a:t>Poor</a:t>
          </a:r>
          <a:r>
            <a:rPr lang="sl-SI" sz="1600" dirty="0"/>
            <a:t> </a:t>
          </a:r>
          <a:r>
            <a:rPr lang="sl-SI" sz="1600" dirty="0" err="1"/>
            <a:t>scholastic</a:t>
          </a:r>
          <a:r>
            <a:rPr lang="sl-SI" sz="1600" dirty="0"/>
            <a:t> </a:t>
          </a:r>
          <a:r>
            <a:rPr lang="sl-SI" sz="1600" dirty="0" err="1"/>
            <a:t>performance</a:t>
          </a:r>
          <a:endParaRPr lang="sl-SI" sz="1600" dirty="0"/>
        </a:p>
      </dgm:t>
    </dgm:pt>
    <dgm:pt modelId="{9C96477A-6533-4A24-BC5F-011D49CD6578}" type="parTrans" cxnId="{74F62266-3C62-45B9-8B71-9867E81496C4}">
      <dgm:prSet/>
      <dgm:spPr>
        <a:ln>
          <a:headEnd type="triangle" w="med" len="med"/>
          <a:tailEnd type="none" w="med" len="med"/>
        </a:ln>
      </dgm:spPr>
      <dgm:t>
        <a:bodyPr/>
        <a:lstStyle/>
        <a:p>
          <a:endParaRPr lang="sl-SI" sz="1600"/>
        </a:p>
      </dgm:t>
    </dgm:pt>
    <dgm:pt modelId="{17BBCB46-A76F-47FB-A98C-0B3C01DC32BF}" type="sibTrans" cxnId="{74F62266-3C62-45B9-8B71-9867E81496C4}">
      <dgm:prSet/>
      <dgm:spPr/>
      <dgm:t>
        <a:bodyPr/>
        <a:lstStyle/>
        <a:p>
          <a:endParaRPr lang="sl-SI" sz="1600"/>
        </a:p>
      </dgm:t>
    </dgm:pt>
    <dgm:pt modelId="{5305F912-BF17-4A31-A9A5-2DCAC82C9511}">
      <dgm:prSet phldrT="[besedilo]" custT="1"/>
      <dgm:spPr/>
      <dgm:t>
        <a:bodyPr/>
        <a:lstStyle/>
        <a:p>
          <a:pPr algn="l">
            <a:spcAft>
              <a:spcPts val="0"/>
            </a:spcAft>
          </a:pPr>
          <a:r>
            <a:rPr lang="sl-SI" sz="1600" b="1" dirty="0" err="1"/>
            <a:t>Peers</a:t>
          </a:r>
          <a:endParaRPr lang="sl-SI" sz="1600" b="1" dirty="0"/>
        </a:p>
        <a:p>
          <a:pPr algn="l">
            <a:spcAft>
              <a:spcPts val="0"/>
            </a:spcAft>
          </a:pPr>
          <a:r>
            <a:rPr lang="sl-SI" sz="1600" dirty="0" err="1"/>
            <a:t>Bulying</a:t>
          </a:r>
          <a:endParaRPr lang="sl-SI" sz="1600" dirty="0"/>
        </a:p>
        <a:p>
          <a:pPr algn="l">
            <a:spcAft>
              <a:spcPts val="0"/>
            </a:spcAft>
          </a:pPr>
          <a:r>
            <a:rPr lang="sl-SI" sz="1600" dirty="0" err="1"/>
            <a:t>Isolation</a:t>
          </a:r>
          <a:endParaRPr lang="sl-SI" sz="1600" dirty="0"/>
        </a:p>
        <a:p>
          <a:pPr algn="l">
            <a:spcAft>
              <a:spcPts val="0"/>
            </a:spcAft>
          </a:pPr>
          <a:r>
            <a:rPr lang="sl-SI" sz="1600" dirty="0" err="1"/>
            <a:t>Deviant</a:t>
          </a:r>
          <a:r>
            <a:rPr lang="sl-SI" sz="1600" dirty="0"/>
            <a:t> </a:t>
          </a:r>
          <a:r>
            <a:rPr lang="sl-SI" sz="1600" dirty="0" err="1"/>
            <a:t>behavior</a:t>
          </a:r>
          <a:endParaRPr lang="sl-SI" sz="1600" dirty="0"/>
        </a:p>
      </dgm:t>
    </dgm:pt>
    <dgm:pt modelId="{1D9C136D-FB27-49F8-A6B4-93C0DCDC3C97}" type="parTrans" cxnId="{168145A7-E23B-4F87-8962-79CFEAEA813F}">
      <dgm:prSet/>
      <dgm:spPr>
        <a:ln>
          <a:headEnd type="triangle" w="med" len="med"/>
          <a:tailEnd type="none" w="med" len="med"/>
        </a:ln>
      </dgm:spPr>
      <dgm:t>
        <a:bodyPr/>
        <a:lstStyle/>
        <a:p>
          <a:endParaRPr lang="sl-SI" sz="1600"/>
        </a:p>
      </dgm:t>
    </dgm:pt>
    <dgm:pt modelId="{9DD4DE03-DCB6-4513-BC26-FB1AEC75E103}" type="sibTrans" cxnId="{168145A7-E23B-4F87-8962-79CFEAEA813F}">
      <dgm:prSet/>
      <dgm:spPr/>
      <dgm:t>
        <a:bodyPr/>
        <a:lstStyle/>
        <a:p>
          <a:endParaRPr lang="sl-SI" sz="1600"/>
        </a:p>
      </dgm:t>
    </dgm:pt>
    <dgm:pt modelId="{562BD70B-334D-4263-96A6-999E47DD9367}">
      <dgm:prSet phldrT="[besedilo]" custT="1"/>
      <dgm:spPr/>
      <dgm:t>
        <a:bodyPr/>
        <a:lstStyle/>
        <a:p>
          <a:pPr algn="l">
            <a:spcAft>
              <a:spcPts val="300"/>
            </a:spcAft>
          </a:pPr>
          <a:r>
            <a:rPr lang="sl-SI" sz="1600" b="1" dirty="0" err="1"/>
            <a:t>Society</a:t>
          </a:r>
          <a:endParaRPr lang="sl-SI" sz="1600" b="1" dirty="0"/>
        </a:p>
        <a:p>
          <a:pPr algn="l">
            <a:spcAft>
              <a:spcPts val="0"/>
            </a:spcAft>
          </a:pPr>
          <a:r>
            <a:rPr lang="sl-SI" sz="1600" dirty="0" err="1"/>
            <a:t>Poverty</a:t>
          </a:r>
          <a:endParaRPr lang="sl-SI" sz="1600" dirty="0"/>
        </a:p>
        <a:p>
          <a:pPr algn="l">
            <a:spcAft>
              <a:spcPts val="0"/>
            </a:spcAft>
          </a:pPr>
          <a:r>
            <a:rPr lang="sl-SI" sz="1600" dirty="0" err="1"/>
            <a:t>Iliteracy</a:t>
          </a:r>
          <a:endParaRPr lang="sl-SI" sz="1600" dirty="0"/>
        </a:p>
        <a:p>
          <a:pPr algn="l">
            <a:spcAft>
              <a:spcPts val="0"/>
            </a:spcAft>
          </a:pPr>
          <a:r>
            <a:rPr lang="sl-SI" sz="1600" dirty="0" err="1"/>
            <a:t>Crime</a:t>
          </a:r>
          <a:endParaRPr lang="sl-SI" sz="1600" dirty="0"/>
        </a:p>
        <a:p>
          <a:pPr algn="l">
            <a:spcAft>
              <a:spcPts val="0"/>
            </a:spcAft>
          </a:pPr>
          <a:r>
            <a:rPr lang="sl-SI" sz="1600" dirty="0" err="1"/>
            <a:t>Migration</a:t>
          </a:r>
          <a:endParaRPr lang="sl-SI" sz="1600" dirty="0"/>
        </a:p>
        <a:p>
          <a:pPr algn="l">
            <a:spcAft>
              <a:spcPts val="0"/>
            </a:spcAft>
          </a:pPr>
          <a:r>
            <a:rPr lang="sl-SI" sz="1600" dirty="0" err="1"/>
            <a:t>Media</a:t>
          </a:r>
          <a:r>
            <a:rPr lang="sl-SI" sz="1600" dirty="0"/>
            <a:t> </a:t>
          </a:r>
          <a:r>
            <a:rPr lang="sl-SI" sz="1600" dirty="0" err="1"/>
            <a:t>exposure</a:t>
          </a:r>
          <a:endParaRPr lang="sl-SI" sz="1600" dirty="0"/>
        </a:p>
        <a:p>
          <a:pPr algn="l">
            <a:spcAft>
              <a:spcPts val="0"/>
            </a:spcAft>
          </a:pPr>
          <a:r>
            <a:rPr lang="sl-SI" sz="1600" dirty="0" err="1"/>
            <a:t>Politics</a:t>
          </a:r>
          <a:endParaRPr lang="sl-SI" sz="1600" dirty="0"/>
        </a:p>
        <a:p>
          <a:pPr algn="l">
            <a:spcAft>
              <a:spcPts val="0"/>
            </a:spcAft>
          </a:pPr>
          <a:r>
            <a:rPr lang="sl-SI" sz="1600" dirty="0" err="1"/>
            <a:t>Economical</a:t>
          </a:r>
          <a:r>
            <a:rPr lang="sl-SI" sz="1600" dirty="0"/>
            <a:t> </a:t>
          </a:r>
          <a:r>
            <a:rPr lang="sl-SI" sz="1600" dirty="0" err="1"/>
            <a:t>deprivation</a:t>
          </a:r>
          <a:br>
            <a:rPr lang="sl-SI" sz="1600" dirty="0"/>
          </a:br>
          <a:r>
            <a:rPr lang="sl-SI" sz="1600" dirty="0" err="1"/>
            <a:t>Sexual</a:t>
          </a:r>
          <a:r>
            <a:rPr lang="sl-SI" sz="1600" dirty="0"/>
            <a:t> </a:t>
          </a:r>
          <a:r>
            <a:rPr lang="sl-SI" sz="1600" dirty="0" err="1"/>
            <a:t>abuse</a:t>
          </a:r>
          <a:endParaRPr lang="sl-SI" sz="1600" dirty="0"/>
        </a:p>
      </dgm:t>
    </dgm:pt>
    <dgm:pt modelId="{327F96AE-6B3D-43CB-B409-D98EAB06805C}" type="parTrans" cxnId="{41020FD9-597F-4892-A19B-DFEB66B6843E}">
      <dgm:prSet>
        <dgm:style>
          <a:lnRef idx="0">
            <a:scrgbClr r="0" g="0" b="0"/>
          </a:lnRef>
          <a:fillRef idx="0">
            <a:scrgbClr r="0" g="0" b="0"/>
          </a:fillRef>
          <a:effectRef idx="0">
            <a:scrgbClr r="0" g="0" b="0"/>
          </a:effectRef>
          <a:fontRef idx="minor">
            <a:schemeClr val="tx1"/>
          </a:fontRef>
        </dgm:style>
      </dgm:prSet>
      <dgm:spPr>
        <a:ln w="12700" cap="flat" cmpd="sng" algn="ctr">
          <a:solidFill>
            <a:schemeClr val="dk1"/>
          </a:solidFill>
          <a:prstDash val="solid"/>
          <a:round/>
          <a:headEnd type="triangle" w="med" len="med"/>
          <a:tailEnd type="none" w="med" len="med"/>
        </a:ln>
      </dgm:spPr>
      <dgm:t>
        <a:bodyPr/>
        <a:lstStyle/>
        <a:p>
          <a:endParaRPr lang="sl-SI" sz="1600"/>
        </a:p>
      </dgm:t>
    </dgm:pt>
    <dgm:pt modelId="{E94D0336-7522-4071-859E-FF2A8DE2642C}" type="sibTrans" cxnId="{41020FD9-597F-4892-A19B-DFEB66B6843E}">
      <dgm:prSet/>
      <dgm:spPr/>
      <dgm:t>
        <a:bodyPr/>
        <a:lstStyle/>
        <a:p>
          <a:endParaRPr lang="sl-SI" sz="1600"/>
        </a:p>
      </dgm:t>
    </dgm:pt>
    <dgm:pt modelId="{B14C1A71-C189-483A-B572-AFEF1C8AAD27}">
      <dgm:prSet phldrT="[besedilo]" custT="1"/>
      <dgm:spPr/>
      <dgm:t>
        <a:bodyPr/>
        <a:lstStyle/>
        <a:p>
          <a:pPr algn="l">
            <a:spcAft>
              <a:spcPts val="300"/>
            </a:spcAft>
          </a:pPr>
          <a:r>
            <a:rPr lang="sl-SI" sz="1600" b="1" dirty="0"/>
            <a:t>Material </a:t>
          </a:r>
          <a:r>
            <a:rPr lang="sl-SI" sz="1600" b="1" dirty="0" err="1"/>
            <a:t>aspect</a:t>
          </a:r>
          <a:endParaRPr lang="sl-SI" sz="1600" b="1" dirty="0"/>
        </a:p>
        <a:p>
          <a:pPr algn="l">
            <a:spcAft>
              <a:spcPts val="0"/>
            </a:spcAft>
          </a:pPr>
          <a:r>
            <a:rPr lang="sl-SI" sz="1600" dirty="0" err="1"/>
            <a:t>Lack</a:t>
          </a:r>
          <a:r>
            <a:rPr lang="sl-SI" sz="1600" dirty="0"/>
            <a:t> </a:t>
          </a:r>
          <a:r>
            <a:rPr lang="sl-SI" sz="1600" dirty="0" err="1"/>
            <a:t>of</a:t>
          </a:r>
          <a:r>
            <a:rPr lang="sl-SI" sz="1600" dirty="0"/>
            <a:t> </a:t>
          </a:r>
          <a:r>
            <a:rPr lang="sl-SI" sz="1600" dirty="0" err="1"/>
            <a:t>money</a:t>
          </a:r>
          <a:endParaRPr lang="sl-SI" sz="1600" dirty="0"/>
        </a:p>
        <a:p>
          <a:pPr algn="l">
            <a:spcAft>
              <a:spcPts val="0"/>
            </a:spcAft>
          </a:pPr>
          <a:r>
            <a:rPr lang="sl-SI" sz="1600" dirty="0" err="1"/>
            <a:t>Lack</a:t>
          </a:r>
          <a:r>
            <a:rPr lang="sl-SI" sz="1600" dirty="0"/>
            <a:t> </a:t>
          </a:r>
          <a:r>
            <a:rPr lang="sl-SI" sz="1600" dirty="0" err="1"/>
            <a:t>of</a:t>
          </a:r>
          <a:r>
            <a:rPr lang="sl-SI" sz="1600" dirty="0"/>
            <a:t> </a:t>
          </a:r>
          <a:r>
            <a:rPr lang="sl-SI" sz="1600" dirty="0" err="1"/>
            <a:t>food</a:t>
          </a:r>
          <a:endParaRPr lang="sl-SI" sz="1600" dirty="0"/>
        </a:p>
        <a:p>
          <a:pPr algn="l">
            <a:spcAft>
              <a:spcPts val="0"/>
            </a:spcAft>
          </a:pPr>
          <a:r>
            <a:rPr lang="sl-SI" sz="1600" dirty="0"/>
            <a:t>Absence </a:t>
          </a:r>
          <a:r>
            <a:rPr lang="sl-SI" sz="1600" dirty="0" err="1"/>
            <a:t>of</a:t>
          </a:r>
          <a:r>
            <a:rPr lang="sl-SI" sz="1600" dirty="0"/>
            <a:t>  </a:t>
          </a:r>
          <a:r>
            <a:rPr lang="sl-SI" sz="1600" dirty="0" err="1"/>
            <a:t>shelter</a:t>
          </a:r>
          <a:r>
            <a:rPr lang="sl-SI" sz="1600" dirty="0"/>
            <a:t>/home</a:t>
          </a:r>
        </a:p>
        <a:p>
          <a:pPr algn="l">
            <a:spcAft>
              <a:spcPts val="0"/>
            </a:spcAft>
          </a:pPr>
          <a:r>
            <a:rPr lang="sl-SI" sz="1600" dirty="0" err="1"/>
            <a:t>Iliteracy</a:t>
          </a:r>
          <a:endParaRPr lang="sl-SI" sz="1600" dirty="0"/>
        </a:p>
        <a:p>
          <a:pPr algn="l">
            <a:spcAft>
              <a:spcPts val="0"/>
            </a:spcAft>
          </a:pPr>
          <a:r>
            <a:rPr lang="sl-SI" sz="1600" dirty="0" err="1"/>
            <a:t>Lack</a:t>
          </a:r>
          <a:r>
            <a:rPr lang="sl-SI" sz="1600" dirty="0"/>
            <a:t> </a:t>
          </a:r>
          <a:r>
            <a:rPr lang="sl-SI" sz="1600" dirty="0" err="1"/>
            <a:t>of</a:t>
          </a:r>
          <a:r>
            <a:rPr lang="sl-SI" sz="1600" dirty="0"/>
            <a:t> </a:t>
          </a:r>
          <a:r>
            <a:rPr lang="sl-SI" sz="1600" dirty="0" err="1"/>
            <a:t>health</a:t>
          </a:r>
          <a:r>
            <a:rPr lang="sl-SI" sz="1600" dirty="0"/>
            <a:t> </a:t>
          </a:r>
          <a:r>
            <a:rPr lang="sl-SI" sz="1600" dirty="0" err="1"/>
            <a:t>care</a:t>
          </a:r>
          <a:endParaRPr lang="sl-SI" sz="1600" dirty="0"/>
        </a:p>
      </dgm:t>
    </dgm:pt>
    <dgm:pt modelId="{B260E5F2-ED8B-41C5-8D7D-0573B9B995EF}" type="parTrans" cxnId="{9B1C0F54-465B-4CB5-A65C-E7E5956E2EE1}">
      <dgm:prSet/>
      <dgm:spPr>
        <a:ln>
          <a:headEnd type="triangle" w="med" len="med"/>
          <a:tailEnd type="none" w="med" len="med"/>
        </a:ln>
      </dgm:spPr>
      <dgm:t>
        <a:bodyPr/>
        <a:lstStyle/>
        <a:p>
          <a:endParaRPr lang="sl-SI" sz="1600"/>
        </a:p>
      </dgm:t>
    </dgm:pt>
    <dgm:pt modelId="{0FAAD723-059C-448C-B15A-95C2AA456FEC}" type="sibTrans" cxnId="{9B1C0F54-465B-4CB5-A65C-E7E5956E2EE1}">
      <dgm:prSet/>
      <dgm:spPr/>
      <dgm:t>
        <a:bodyPr/>
        <a:lstStyle/>
        <a:p>
          <a:endParaRPr lang="sl-SI" sz="1600"/>
        </a:p>
      </dgm:t>
    </dgm:pt>
    <dgm:pt modelId="{F7903A8D-C4E0-4980-8A62-3B784FCCB32B}">
      <dgm:prSet phldrT="[besedilo]" custT="1"/>
      <dgm:spPr/>
      <dgm:t>
        <a:bodyPr/>
        <a:lstStyle/>
        <a:p>
          <a:pPr algn="l">
            <a:spcAft>
              <a:spcPts val="300"/>
            </a:spcAft>
          </a:pPr>
          <a:r>
            <a:rPr lang="sl-SI" sz="1600" b="1"/>
            <a:t>Emotional aspect</a:t>
          </a:r>
        </a:p>
        <a:p>
          <a:pPr algn="l">
            <a:spcAft>
              <a:spcPts val="0"/>
            </a:spcAft>
          </a:pPr>
          <a:r>
            <a:rPr lang="sl-SI" sz="1600"/>
            <a:t>Lack of love</a:t>
          </a:r>
        </a:p>
        <a:p>
          <a:pPr algn="l">
            <a:spcAft>
              <a:spcPts val="0"/>
            </a:spcAft>
          </a:pPr>
          <a:r>
            <a:rPr lang="sl-SI" sz="1600"/>
            <a:t>Lack of care and support</a:t>
          </a:r>
        </a:p>
        <a:p>
          <a:pPr algn="l">
            <a:spcAft>
              <a:spcPts val="0"/>
            </a:spcAft>
          </a:pPr>
          <a:r>
            <a:rPr lang="sl-SI" sz="1600"/>
            <a:t>Absence of space</a:t>
          </a:r>
        </a:p>
        <a:p>
          <a:pPr algn="l">
            <a:spcAft>
              <a:spcPts val="0"/>
            </a:spcAft>
          </a:pPr>
          <a:r>
            <a:rPr lang="sl-SI" sz="1600"/>
            <a:t>Lack of person to communicate</a:t>
          </a:r>
        </a:p>
        <a:p>
          <a:pPr algn="l">
            <a:spcAft>
              <a:spcPts val="0"/>
            </a:spcAft>
          </a:pPr>
          <a:r>
            <a:rPr lang="sl-SI" sz="1600"/>
            <a:t>Poor self-esteem</a:t>
          </a:r>
        </a:p>
        <a:p>
          <a:pPr algn="l">
            <a:spcAft>
              <a:spcPts val="0"/>
            </a:spcAft>
          </a:pPr>
          <a:r>
            <a:rPr lang="sl-SI" sz="1600"/>
            <a:t>Depression</a:t>
          </a:r>
        </a:p>
      </dgm:t>
    </dgm:pt>
    <dgm:pt modelId="{39E8DEBB-6A2E-420D-B34A-D4421C4ACD87}" type="parTrans" cxnId="{71A6E0F8-5967-4C20-97C6-28AC533AB701}">
      <dgm:prSet/>
      <dgm:spPr>
        <a:ln>
          <a:headEnd type="triangle" w="med" len="med"/>
          <a:tailEnd type="none" w="med" len="med"/>
        </a:ln>
      </dgm:spPr>
      <dgm:t>
        <a:bodyPr/>
        <a:lstStyle/>
        <a:p>
          <a:endParaRPr lang="sl-SI" sz="1600"/>
        </a:p>
      </dgm:t>
    </dgm:pt>
    <dgm:pt modelId="{C98403F9-05CA-415F-B962-7A3E2C3B1318}" type="sibTrans" cxnId="{71A6E0F8-5967-4C20-97C6-28AC533AB701}">
      <dgm:prSet/>
      <dgm:spPr/>
      <dgm:t>
        <a:bodyPr/>
        <a:lstStyle/>
        <a:p>
          <a:endParaRPr lang="sl-SI" sz="1600"/>
        </a:p>
      </dgm:t>
    </dgm:pt>
    <dgm:pt modelId="{2DE04B37-0706-4811-9748-B1AFF21FDF5F}">
      <dgm:prSet phldrT="[besedilo]" custT="1"/>
      <dgm:spPr/>
      <dgm:t>
        <a:bodyPr lIns="72000"/>
        <a:lstStyle/>
        <a:p>
          <a:pPr algn="l">
            <a:spcAft>
              <a:spcPts val="300"/>
            </a:spcAft>
          </a:pPr>
          <a:r>
            <a:rPr lang="sl-SI" sz="1600" b="1" dirty="0">
              <a:solidFill>
                <a:schemeClr val="bg1"/>
              </a:solidFill>
            </a:rPr>
            <a:t>Social </a:t>
          </a:r>
          <a:r>
            <a:rPr lang="sl-SI" sz="1600" b="1" dirty="0" err="1">
              <a:solidFill>
                <a:schemeClr val="bg1"/>
              </a:solidFill>
            </a:rPr>
            <a:t>aspect</a:t>
          </a:r>
          <a:endParaRPr lang="sl-SI" sz="1600" b="1" dirty="0">
            <a:solidFill>
              <a:schemeClr val="bg1"/>
            </a:solidFill>
          </a:endParaRPr>
        </a:p>
        <a:p>
          <a:pPr algn="l">
            <a:spcAft>
              <a:spcPts val="0"/>
            </a:spcAft>
          </a:pPr>
          <a:r>
            <a:rPr lang="sl-SI" sz="1600" dirty="0" err="1">
              <a:solidFill>
                <a:schemeClr val="bg1"/>
              </a:solidFill>
            </a:rPr>
            <a:t>Lack</a:t>
          </a:r>
          <a:r>
            <a:rPr lang="sl-SI" sz="1600" dirty="0">
              <a:solidFill>
                <a:schemeClr val="bg1"/>
              </a:solidFill>
            </a:rPr>
            <a:t> </a:t>
          </a:r>
          <a:r>
            <a:rPr lang="sl-SI" sz="1600" dirty="0" err="1">
              <a:solidFill>
                <a:schemeClr val="bg1"/>
              </a:solidFill>
            </a:rPr>
            <a:t>of</a:t>
          </a:r>
          <a:r>
            <a:rPr lang="sl-SI" sz="1600" dirty="0">
              <a:solidFill>
                <a:schemeClr val="bg1"/>
              </a:solidFill>
            </a:rPr>
            <a:t> </a:t>
          </a:r>
          <a:r>
            <a:rPr lang="sl-SI" sz="1600" dirty="0" err="1">
              <a:solidFill>
                <a:schemeClr val="bg1"/>
              </a:solidFill>
            </a:rPr>
            <a:t>supportive</a:t>
          </a:r>
          <a:r>
            <a:rPr lang="sl-SI" sz="1600" dirty="0">
              <a:solidFill>
                <a:schemeClr val="bg1"/>
              </a:solidFill>
            </a:rPr>
            <a:t> </a:t>
          </a:r>
          <a:r>
            <a:rPr lang="sl-SI" sz="1600" dirty="0" err="1">
              <a:solidFill>
                <a:schemeClr val="bg1"/>
              </a:solidFill>
            </a:rPr>
            <a:t>peer</a:t>
          </a:r>
          <a:r>
            <a:rPr lang="sl-SI" sz="1600" dirty="0">
              <a:solidFill>
                <a:schemeClr val="bg1"/>
              </a:solidFill>
            </a:rPr>
            <a:t> </a:t>
          </a:r>
          <a:r>
            <a:rPr lang="sl-SI" sz="1600" dirty="0" err="1">
              <a:solidFill>
                <a:schemeClr val="bg1"/>
              </a:solidFill>
            </a:rPr>
            <a:t>group</a:t>
          </a:r>
          <a:endParaRPr lang="sl-SI" sz="1600" dirty="0">
            <a:solidFill>
              <a:schemeClr val="bg1"/>
            </a:solidFill>
          </a:endParaRPr>
        </a:p>
        <a:p>
          <a:pPr algn="l">
            <a:spcAft>
              <a:spcPts val="0"/>
            </a:spcAft>
          </a:pPr>
          <a:r>
            <a:rPr lang="sl-SI" sz="1600" dirty="0" err="1">
              <a:solidFill>
                <a:schemeClr val="bg1"/>
              </a:solidFill>
            </a:rPr>
            <a:t>Lack</a:t>
          </a:r>
          <a:r>
            <a:rPr lang="sl-SI" sz="1600" dirty="0">
              <a:solidFill>
                <a:schemeClr val="bg1"/>
              </a:solidFill>
            </a:rPr>
            <a:t> </a:t>
          </a:r>
          <a:r>
            <a:rPr lang="sl-SI" sz="1600" dirty="0" err="1">
              <a:solidFill>
                <a:schemeClr val="bg1"/>
              </a:solidFill>
            </a:rPr>
            <a:t>of</a:t>
          </a:r>
          <a:r>
            <a:rPr lang="sl-SI" sz="1600" dirty="0">
              <a:solidFill>
                <a:schemeClr val="bg1"/>
              </a:solidFill>
            </a:rPr>
            <a:t> role </a:t>
          </a:r>
          <a:r>
            <a:rPr lang="sl-SI" sz="1600" dirty="0" err="1">
              <a:solidFill>
                <a:schemeClr val="bg1"/>
              </a:solidFill>
            </a:rPr>
            <a:t>models</a:t>
          </a:r>
          <a:r>
            <a:rPr lang="sl-SI" sz="1600" dirty="0">
              <a:solidFill>
                <a:schemeClr val="bg1"/>
              </a:solidFill>
            </a:rPr>
            <a:t> to </a:t>
          </a:r>
          <a:r>
            <a:rPr lang="sl-SI" sz="1600" dirty="0" err="1">
              <a:solidFill>
                <a:schemeClr val="bg1"/>
              </a:solidFill>
            </a:rPr>
            <a:t>folow</a:t>
          </a:r>
          <a:endParaRPr lang="sl-SI" sz="1600" dirty="0">
            <a:solidFill>
              <a:schemeClr val="bg1"/>
            </a:solidFill>
          </a:endParaRPr>
        </a:p>
        <a:p>
          <a:pPr algn="l">
            <a:spcAft>
              <a:spcPts val="0"/>
            </a:spcAft>
          </a:pPr>
          <a:r>
            <a:rPr lang="sl-SI" sz="1600" dirty="0" err="1">
              <a:solidFill>
                <a:schemeClr val="bg1"/>
              </a:solidFill>
            </a:rPr>
            <a:t>Misguidance</a:t>
          </a:r>
          <a:r>
            <a:rPr lang="sl-SI" sz="1600" dirty="0">
              <a:solidFill>
                <a:schemeClr val="bg1"/>
              </a:solidFill>
            </a:rPr>
            <a:t> in </a:t>
          </a:r>
          <a:r>
            <a:rPr lang="sl-SI" sz="1600" dirty="0" err="1">
              <a:solidFill>
                <a:schemeClr val="bg1"/>
              </a:solidFill>
            </a:rPr>
            <a:t>difficult</a:t>
          </a:r>
          <a:r>
            <a:rPr lang="sl-SI" sz="1600" dirty="0">
              <a:solidFill>
                <a:schemeClr val="bg1"/>
              </a:solidFill>
            </a:rPr>
            <a:t> </a:t>
          </a:r>
          <a:r>
            <a:rPr lang="sl-SI" sz="1600" dirty="0" err="1">
              <a:solidFill>
                <a:schemeClr val="bg1"/>
              </a:solidFill>
            </a:rPr>
            <a:t>situation</a:t>
          </a:r>
          <a:endParaRPr lang="sl-SI" sz="1600" dirty="0">
            <a:solidFill>
              <a:schemeClr val="bg1"/>
            </a:solidFill>
          </a:endParaRPr>
        </a:p>
        <a:p>
          <a:pPr algn="l">
            <a:spcAft>
              <a:spcPts val="0"/>
            </a:spcAft>
          </a:pPr>
          <a:r>
            <a:rPr lang="sl-SI" sz="1600" dirty="0" err="1">
              <a:solidFill>
                <a:schemeClr val="bg1"/>
              </a:solidFill>
            </a:rPr>
            <a:t>Risky</a:t>
          </a:r>
          <a:r>
            <a:rPr lang="sl-SI" sz="1600" dirty="0">
              <a:solidFill>
                <a:schemeClr val="bg1"/>
              </a:solidFill>
            </a:rPr>
            <a:t> </a:t>
          </a:r>
          <a:r>
            <a:rPr lang="sl-SI" sz="1600" dirty="0" err="1">
              <a:solidFill>
                <a:schemeClr val="bg1"/>
              </a:solidFill>
            </a:rPr>
            <a:t>enviroment</a:t>
          </a:r>
          <a:endParaRPr lang="sl-SI" sz="1600" dirty="0">
            <a:solidFill>
              <a:schemeClr val="bg1"/>
            </a:solidFill>
          </a:endParaRPr>
        </a:p>
      </dgm:t>
    </dgm:pt>
    <dgm:pt modelId="{59649C62-7B62-494E-8069-2474ED533889}" type="parTrans" cxnId="{ED7077DF-D6A3-46F2-BC24-FE4F27BB238D}">
      <dgm:prSet/>
      <dgm:spPr>
        <a:ln>
          <a:headEnd type="triangle" w="med" len="med"/>
          <a:tailEnd type="none" w="med" len="med"/>
        </a:ln>
      </dgm:spPr>
      <dgm:t>
        <a:bodyPr/>
        <a:lstStyle/>
        <a:p>
          <a:endParaRPr lang="sl-SI" sz="1600"/>
        </a:p>
      </dgm:t>
    </dgm:pt>
    <dgm:pt modelId="{B55171F8-5B59-4F89-A67E-1EFB8CCEE928}" type="sibTrans" cxnId="{ED7077DF-D6A3-46F2-BC24-FE4F27BB238D}">
      <dgm:prSet/>
      <dgm:spPr/>
      <dgm:t>
        <a:bodyPr/>
        <a:lstStyle/>
        <a:p>
          <a:endParaRPr lang="sl-SI" sz="1600"/>
        </a:p>
      </dgm:t>
    </dgm:pt>
    <dgm:pt modelId="{CB5EF09C-798A-4877-ACFC-898F64DAE8C7}">
      <dgm:prSet/>
      <dgm:spPr/>
      <dgm:t>
        <a:bodyPr/>
        <a:lstStyle/>
        <a:p>
          <a:endParaRPr lang="sl-SI" sz="1600"/>
        </a:p>
      </dgm:t>
    </dgm:pt>
    <dgm:pt modelId="{06B7BA43-8777-4A4F-912D-BB2BFFE9F28D}" type="parTrans" cxnId="{F26F5A78-B8B7-482F-994F-3CC893BB758C}">
      <dgm:prSet/>
      <dgm:spPr/>
      <dgm:t>
        <a:bodyPr/>
        <a:lstStyle/>
        <a:p>
          <a:endParaRPr lang="sl-SI" sz="1600"/>
        </a:p>
      </dgm:t>
    </dgm:pt>
    <dgm:pt modelId="{518AA0E5-BBAC-4A40-A4DF-3B2A41D38DD4}" type="sibTrans" cxnId="{F26F5A78-B8B7-482F-994F-3CC893BB758C}">
      <dgm:prSet/>
      <dgm:spPr/>
      <dgm:t>
        <a:bodyPr/>
        <a:lstStyle/>
        <a:p>
          <a:endParaRPr lang="sl-SI" sz="1600"/>
        </a:p>
      </dgm:t>
    </dgm:pt>
    <dgm:pt modelId="{02C030F8-5C15-4DF0-B3A0-3EA521DD2F62}" type="pres">
      <dgm:prSet presAssocID="{FD9CDB3C-C5A1-419E-9BED-C4C464765F4D}" presName="Name0" presStyleCnt="0">
        <dgm:presLayoutVars>
          <dgm:chMax val="1"/>
          <dgm:chPref val="1"/>
          <dgm:dir/>
          <dgm:animOne val="branch"/>
          <dgm:animLvl val="lvl"/>
        </dgm:presLayoutVars>
      </dgm:prSet>
      <dgm:spPr/>
    </dgm:pt>
    <dgm:pt modelId="{EDDE2AC4-B4C5-4092-82DE-D0DFE717BC9D}" type="pres">
      <dgm:prSet presAssocID="{522FFD1D-2E08-4D43-BE11-583FAC9E7927}" presName="singleCycle" presStyleCnt="0"/>
      <dgm:spPr/>
    </dgm:pt>
    <dgm:pt modelId="{3BD62FB8-8A1E-4203-A5EB-18F100ABA0AF}" type="pres">
      <dgm:prSet presAssocID="{522FFD1D-2E08-4D43-BE11-583FAC9E7927}" presName="singleCenter" presStyleLbl="node1" presStyleIdx="0" presStyleCnt="8" custScaleX="227964" custScaleY="123728" custLinFactNeighborX="-7362" custLinFactNeighborY="-1282">
        <dgm:presLayoutVars>
          <dgm:chMax val="7"/>
          <dgm:chPref val="7"/>
        </dgm:presLayoutVars>
      </dgm:prSet>
      <dgm:spPr/>
    </dgm:pt>
    <dgm:pt modelId="{B5D977D9-2003-4277-8979-CFC41233C784}" type="pres">
      <dgm:prSet presAssocID="{66D877FF-DAA8-4592-BD34-A98E0A6C15D6}" presName="Name56" presStyleLbl="parChTrans1D2" presStyleIdx="0" presStyleCnt="7"/>
      <dgm:spPr/>
    </dgm:pt>
    <dgm:pt modelId="{958B17B6-EFC7-4A19-AC3C-AD631631E7AD}" type="pres">
      <dgm:prSet presAssocID="{ABBF7B61-DB52-47E1-9E5C-E7DBC49A886E}" presName="text0" presStyleLbl="node1" presStyleIdx="1" presStyleCnt="8" custScaleX="293796" custScaleY="210229" custRadScaleRad="213998" custRadScaleInc="-261306">
        <dgm:presLayoutVars>
          <dgm:bulletEnabled val="1"/>
        </dgm:presLayoutVars>
      </dgm:prSet>
      <dgm:spPr/>
    </dgm:pt>
    <dgm:pt modelId="{D72FABA9-7E0F-48D2-BC77-7A6B710F53F1}" type="pres">
      <dgm:prSet presAssocID="{9C96477A-6533-4A24-BC5F-011D49CD6578}" presName="Name56" presStyleLbl="parChTrans1D2" presStyleIdx="1" presStyleCnt="7"/>
      <dgm:spPr/>
    </dgm:pt>
    <dgm:pt modelId="{D815FE01-9253-4571-B210-CFFFF5A0C2DE}" type="pres">
      <dgm:prSet presAssocID="{3343A161-4C09-426A-B707-8D2F578E3B33}" presName="text0" presStyleLbl="node1" presStyleIdx="2" presStyleCnt="8" custScaleX="246294" custScaleY="137518" custRadScaleRad="98658" custRadScaleInc="-278494">
        <dgm:presLayoutVars>
          <dgm:bulletEnabled val="1"/>
        </dgm:presLayoutVars>
      </dgm:prSet>
      <dgm:spPr/>
    </dgm:pt>
    <dgm:pt modelId="{91941CF0-067D-4972-A243-0F0DAFACF432}" type="pres">
      <dgm:prSet presAssocID="{1D9C136D-FB27-49F8-A6B4-93C0DCDC3C97}" presName="Name56" presStyleLbl="parChTrans1D2" presStyleIdx="2" presStyleCnt="7"/>
      <dgm:spPr/>
    </dgm:pt>
    <dgm:pt modelId="{BE158B93-846C-4F8E-AA63-10402245C239}" type="pres">
      <dgm:prSet presAssocID="{5305F912-BF17-4A31-A9A5-2DCAC82C9511}" presName="text0" presStyleLbl="node1" presStyleIdx="3" presStyleCnt="8" custScaleX="168741" custScaleY="101091" custRadScaleRad="123721" custRadScaleInc="-244020">
        <dgm:presLayoutVars>
          <dgm:bulletEnabled val="1"/>
        </dgm:presLayoutVars>
      </dgm:prSet>
      <dgm:spPr/>
    </dgm:pt>
    <dgm:pt modelId="{B5053F00-41FE-4B05-A98C-08E21A9D3993}" type="pres">
      <dgm:prSet presAssocID="{327F96AE-6B3D-43CB-B409-D98EAB06805C}" presName="Name56" presStyleLbl="parChTrans1D2" presStyleIdx="3" presStyleCnt="7"/>
      <dgm:spPr/>
    </dgm:pt>
    <dgm:pt modelId="{0DEB766F-FBFD-46D0-8D3B-FD8B26BF523A}" type="pres">
      <dgm:prSet presAssocID="{562BD70B-334D-4263-96A6-999E47DD9367}" presName="text0" presStyleLbl="node1" presStyleIdx="4" presStyleCnt="8" custScaleX="214199" custScaleY="215664" custRadScaleRad="194218" custRadScaleInc="-336389">
        <dgm:presLayoutVars>
          <dgm:bulletEnabled val="1"/>
        </dgm:presLayoutVars>
      </dgm:prSet>
      <dgm:spPr/>
    </dgm:pt>
    <dgm:pt modelId="{0729D005-A2DF-4B96-A3FE-5A007E771340}" type="pres">
      <dgm:prSet presAssocID="{B260E5F2-ED8B-41C5-8D7D-0573B9B995EF}" presName="Name56" presStyleLbl="parChTrans1D2" presStyleIdx="4" presStyleCnt="7"/>
      <dgm:spPr/>
    </dgm:pt>
    <dgm:pt modelId="{7B1DE6F4-2EC1-4A18-8231-7DAE8020F826}" type="pres">
      <dgm:prSet presAssocID="{B14C1A71-C189-483A-B572-AFEF1C8AAD27}" presName="text0" presStyleLbl="node1" presStyleIdx="5" presStyleCnt="8" custScaleX="262830" custScaleY="151919" custRadScaleRad="86292" custRadScaleInc="-47783">
        <dgm:presLayoutVars>
          <dgm:bulletEnabled val="1"/>
        </dgm:presLayoutVars>
      </dgm:prSet>
      <dgm:spPr/>
    </dgm:pt>
    <dgm:pt modelId="{0212738E-B709-4C87-BCC6-9A8F6B4DDB7C}" type="pres">
      <dgm:prSet presAssocID="{39E8DEBB-6A2E-420D-B34A-D4421C4ACD87}" presName="Name56" presStyleLbl="parChTrans1D2" presStyleIdx="5" presStyleCnt="7"/>
      <dgm:spPr/>
    </dgm:pt>
    <dgm:pt modelId="{C6F39057-F4D1-467D-AED4-673816B7BE36}" type="pres">
      <dgm:prSet presAssocID="{F7903A8D-C4E0-4980-8A62-3B784FCCB32B}" presName="text0" presStyleLbl="node1" presStyleIdx="6" presStyleCnt="8" custScaleX="268565" custScaleY="169026" custRadScaleRad="192341" custRadScaleInc="-32846">
        <dgm:presLayoutVars>
          <dgm:bulletEnabled val="1"/>
        </dgm:presLayoutVars>
      </dgm:prSet>
      <dgm:spPr/>
    </dgm:pt>
    <dgm:pt modelId="{A60B412F-83BA-4B4E-89D1-E5600A7EE1A3}" type="pres">
      <dgm:prSet presAssocID="{59649C62-7B62-494E-8069-2474ED533889}" presName="Name56" presStyleLbl="parChTrans1D2" presStyleIdx="6" presStyleCnt="7"/>
      <dgm:spPr/>
    </dgm:pt>
    <dgm:pt modelId="{85A211A6-1433-461D-A6CB-056A3DA2712F}" type="pres">
      <dgm:prSet presAssocID="{2DE04B37-0706-4811-9748-B1AFF21FDF5F}" presName="text0" presStyleLbl="node1" presStyleIdx="7" presStyleCnt="8" custScaleX="300442" custScaleY="146586" custRadScaleRad="175135" custRadScaleInc="663265">
        <dgm:presLayoutVars>
          <dgm:bulletEnabled val="1"/>
        </dgm:presLayoutVars>
      </dgm:prSet>
      <dgm:spPr/>
    </dgm:pt>
  </dgm:ptLst>
  <dgm:cxnLst>
    <dgm:cxn modelId="{BDCCFD10-A82B-4A12-888A-E2EE152946AA}" type="presOf" srcId="{2DE04B37-0706-4811-9748-B1AFF21FDF5F}" destId="{85A211A6-1433-461D-A6CB-056A3DA2712F}" srcOrd="0" destOrd="0" presId="urn:microsoft.com/office/officeart/2008/layout/RadialCluster"/>
    <dgm:cxn modelId="{5D3A6E21-B311-47D8-A68C-B59FB804689C}" type="presOf" srcId="{39E8DEBB-6A2E-420D-B34A-D4421C4ACD87}" destId="{0212738E-B709-4C87-BCC6-9A8F6B4DDB7C}" srcOrd="0" destOrd="0" presId="urn:microsoft.com/office/officeart/2008/layout/RadialCluster"/>
    <dgm:cxn modelId="{3B607D26-89BC-4C93-B645-8C1FC94506D7}" type="presOf" srcId="{1D9C136D-FB27-49F8-A6B4-93C0DCDC3C97}" destId="{91941CF0-067D-4972-A243-0F0DAFACF432}" srcOrd="0" destOrd="0" presId="urn:microsoft.com/office/officeart/2008/layout/RadialCluster"/>
    <dgm:cxn modelId="{74F62266-3C62-45B9-8B71-9867E81496C4}" srcId="{522FFD1D-2E08-4D43-BE11-583FAC9E7927}" destId="{3343A161-4C09-426A-B707-8D2F578E3B33}" srcOrd="1" destOrd="0" parTransId="{9C96477A-6533-4A24-BC5F-011D49CD6578}" sibTransId="{17BBCB46-A76F-47FB-A98C-0B3C01DC32BF}"/>
    <dgm:cxn modelId="{374B6F4E-A516-40C6-82A3-395C4DDB1147}" srcId="{522FFD1D-2E08-4D43-BE11-583FAC9E7927}" destId="{ABBF7B61-DB52-47E1-9E5C-E7DBC49A886E}" srcOrd="0" destOrd="0" parTransId="{66D877FF-DAA8-4592-BD34-A98E0A6C15D6}" sibTransId="{53870D87-A68F-47BC-818E-4E4B8846A7CB}"/>
    <dgm:cxn modelId="{16E4BC4E-1F83-41B9-858E-99F3DC2820C6}" type="presOf" srcId="{B260E5F2-ED8B-41C5-8D7D-0573B9B995EF}" destId="{0729D005-A2DF-4B96-A3FE-5A007E771340}" srcOrd="0" destOrd="0" presId="urn:microsoft.com/office/officeart/2008/layout/RadialCluster"/>
    <dgm:cxn modelId="{9B1C0F54-465B-4CB5-A65C-E7E5956E2EE1}" srcId="{522FFD1D-2E08-4D43-BE11-583FAC9E7927}" destId="{B14C1A71-C189-483A-B572-AFEF1C8AAD27}" srcOrd="4" destOrd="0" parTransId="{B260E5F2-ED8B-41C5-8D7D-0573B9B995EF}" sibTransId="{0FAAD723-059C-448C-B15A-95C2AA456FEC}"/>
    <dgm:cxn modelId="{B1AAE076-D784-4B4A-888B-8F7D084D28AD}" type="presOf" srcId="{9C96477A-6533-4A24-BC5F-011D49CD6578}" destId="{D72FABA9-7E0F-48D2-BC77-7A6B710F53F1}" srcOrd="0" destOrd="0" presId="urn:microsoft.com/office/officeart/2008/layout/RadialCluster"/>
    <dgm:cxn modelId="{F26F5A78-B8B7-482F-994F-3CC893BB758C}" srcId="{FD9CDB3C-C5A1-419E-9BED-C4C464765F4D}" destId="{CB5EF09C-798A-4877-ACFC-898F64DAE8C7}" srcOrd="1" destOrd="0" parTransId="{06B7BA43-8777-4A4F-912D-BB2BFFE9F28D}" sibTransId="{518AA0E5-BBAC-4A40-A4DF-3B2A41D38DD4}"/>
    <dgm:cxn modelId="{F222BC80-F725-4363-B2F1-F257033B5413}" type="presOf" srcId="{562BD70B-334D-4263-96A6-999E47DD9367}" destId="{0DEB766F-FBFD-46D0-8D3B-FD8B26BF523A}" srcOrd="0" destOrd="0" presId="urn:microsoft.com/office/officeart/2008/layout/RadialCluster"/>
    <dgm:cxn modelId="{C723F68A-44F0-471B-A092-34562DD0CD8F}" type="presOf" srcId="{66D877FF-DAA8-4592-BD34-A98E0A6C15D6}" destId="{B5D977D9-2003-4277-8979-CFC41233C784}" srcOrd="0" destOrd="0" presId="urn:microsoft.com/office/officeart/2008/layout/RadialCluster"/>
    <dgm:cxn modelId="{168145A7-E23B-4F87-8962-79CFEAEA813F}" srcId="{522FFD1D-2E08-4D43-BE11-583FAC9E7927}" destId="{5305F912-BF17-4A31-A9A5-2DCAC82C9511}" srcOrd="2" destOrd="0" parTransId="{1D9C136D-FB27-49F8-A6B4-93C0DCDC3C97}" sibTransId="{9DD4DE03-DCB6-4513-BC26-FB1AEC75E103}"/>
    <dgm:cxn modelId="{F15C3EA9-2AFC-4187-A108-357A90B0EED5}" srcId="{FD9CDB3C-C5A1-419E-9BED-C4C464765F4D}" destId="{522FFD1D-2E08-4D43-BE11-583FAC9E7927}" srcOrd="0" destOrd="0" parTransId="{1F8BC8EA-7D18-45FA-806D-FF89EC313FC9}" sibTransId="{5CD08455-079B-4165-AB47-F6B50D1966D5}"/>
    <dgm:cxn modelId="{5D30AEB0-C5B3-410B-8E37-7C21B7A9DCFE}" type="presOf" srcId="{327F96AE-6B3D-43CB-B409-D98EAB06805C}" destId="{B5053F00-41FE-4B05-A98C-08E21A9D3993}" srcOrd="0" destOrd="0" presId="urn:microsoft.com/office/officeart/2008/layout/RadialCluster"/>
    <dgm:cxn modelId="{0AAB17B7-2B3C-432C-A3AD-FBC16A6D690E}" type="presOf" srcId="{522FFD1D-2E08-4D43-BE11-583FAC9E7927}" destId="{3BD62FB8-8A1E-4203-A5EB-18F100ABA0AF}" srcOrd="0" destOrd="0" presId="urn:microsoft.com/office/officeart/2008/layout/RadialCluster"/>
    <dgm:cxn modelId="{84D3FCBB-B95D-4A04-99D1-0B0433467689}" type="presOf" srcId="{F7903A8D-C4E0-4980-8A62-3B784FCCB32B}" destId="{C6F39057-F4D1-467D-AED4-673816B7BE36}" srcOrd="0" destOrd="0" presId="urn:microsoft.com/office/officeart/2008/layout/RadialCluster"/>
    <dgm:cxn modelId="{53EF13D2-F2E6-486C-B5DF-1F1A9E63AAA1}" type="presOf" srcId="{B14C1A71-C189-483A-B572-AFEF1C8AAD27}" destId="{7B1DE6F4-2EC1-4A18-8231-7DAE8020F826}" srcOrd="0" destOrd="0" presId="urn:microsoft.com/office/officeart/2008/layout/RadialCluster"/>
    <dgm:cxn modelId="{08E327D2-830A-4597-8C26-8B45780C5ABF}" type="presOf" srcId="{5305F912-BF17-4A31-A9A5-2DCAC82C9511}" destId="{BE158B93-846C-4F8E-AA63-10402245C239}" srcOrd="0" destOrd="0" presId="urn:microsoft.com/office/officeart/2008/layout/RadialCluster"/>
    <dgm:cxn modelId="{2F9181D2-4D9B-47B7-BE1E-1A4F92229CA9}" type="presOf" srcId="{3343A161-4C09-426A-B707-8D2F578E3B33}" destId="{D815FE01-9253-4571-B210-CFFFF5A0C2DE}" srcOrd="0" destOrd="0" presId="urn:microsoft.com/office/officeart/2008/layout/RadialCluster"/>
    <dgm:cxn modelId="{41020FD9-597F-4892-A19B-DFEB66B6843E}" srcId="{522FFD1D-2E08-4D43-BE11-583FAC9E7927}" destId="{562BD70B-334D-4263-96A6-999E47DD9367}" srcOrd="3" destOrd="0" parTransId="{327F96AE-6B3D-43CB-B409-D98EAB06805C}" sibTransId="{E94D0336-7522-4071-859E-FF2A8DE2642C}"/>
    <dgm:cxn modelId="{ED7077DF-D6A3-46F2-BC24-FE4F27BB238D}" srcId="{522FFD1D-2E08-4D43-BE11-583FAC9E7927}" destId="{2DE04B37-0706-4811-9748-B1AFF21FDF5F}" srcOrd="6" destOrd="0" parTransId="{59649C62-7B62-494E-8069-2474ED533889}" sibTransId="{B55171F8-5B59-4F89-A67E-1EFB8CCEE928}"/>
    <dgm:cxn modelId="{42389DE6-2F76-419F-9695-25499371A4C4}" type="presOf" srcId="{ABBF7B61-DB52-47E1-9E5C-E7DBC49A886E}" destId="{958B17B6-EFC7-4A19-AC3C-AD631631E7AD}" srcOrd="0" destOrd="0" presId="urn:microsoft.com/office/officeart/2008/layout/RadialCluster"/>
    <dgm:cxn modelId="{EA6048F4-4169-4F34-B650-D6E9133F0357}" type="presOf" srcId="{59649C62-7B62-494E-8069-2474ED533889}" destId="{A60B412F-83BA-4B4E-89D1-E5600A7EE1A3}" srcOrd="0" destOrd="0" presId="urn:microsoft.com/office/officeart/2008/layout/RadialCluster"/>
    <dgm:cxn modelId="{71A6E0F8-5967-4C20-97C6-28AC533AB701}" srcId="{522FFD1D-2E08-4D43-BE11-583FAC9E7927}" destId="{F7903A8D-C4E0-4980-8A62-3B784FCCB32B}" srcOrd="5" destOrd="0" parTransId="{39E8DEBB-6A2E-420D-B34A-D4421C4ACD87}" sibTransId="{C98403F9-05CA-415F-B962-7A3E2C3B1318}"/>
    <dgm:cxn modelId="{810930FD-4577-4416-B67A-E7462215730C}" type="presOf" srcId="{FD9CDB3C-C5A1-419E-9BED-C4C464765F4D}" destId="{02C030F8-5C15-4DF0-B3A0-3EA521DD2F62}" srcOrd="0" destOrd="0" presId="urn:microsoft.com/office/officeart/2008/layout/RadialCluster"/>
    <dgm:cxn modelId="{84390909-2975-4C06-9C65-F375ABE741FC}" type="presParOf" srcId="{02C030F8-5C15-4DF0-B3A0-3EA521DD2F62}" destId="{EDDE2AC4-B4C5-4092-82DE-D0DFE717BC9D}" srcOrd="0" destOrd="0" presId="urn:microsoft.com/office/officeart/2008/layout/RadialCluster"/>
    <dgm:cxn modelId="{ED99A6F0-12D3-40C6-82AB-D5C3207519F7}" type="presParOf" srcId="{EDDE2AC4-B4C5-4092-82DE-D0DFE717BC9D}" destId="{3BD62FB8-8A1E-4203-A5EB-18F100ABA0AF}" srcOrd="0" destOrd="0" presId="urn:microsoft.com/office/officeart/2008/layout/RadialCluster"/>
    <dgm:cxn modelId="{9482AB52-06BF-4C34-BBE0-F7B147364D08}" type="presParOf" srcId="{EDDE2AC4-B4C5-4092-82DE-D0DFE717BC9D}" destId="{B5D977D9-2003-4277-8979-CFC41233C784}" srcOrd="1" destOrd="0" presId="urn:microsoft.com/office/officeart/2008/layout/RadialCluster"/>
    <dgm:cxn modelId="{B7D541FA-642A-4FA4-9422-C89D6BB3E26E}" type="presParOf" srcId="{EDDE2AC4-B4C5-4092-82DE-D0DFE717BC9D}" destId="{958B17B6-EFC7-4A19-AC3C-AD631631E7AD}" srcOrd="2" destOrd="0" presId="urn:microsoft.com/office/officeart/2008/layout/RadialCluster"/>
    <dgm:cxn modelId="{BA5D4A88-C4F7-4CC2-9A6E-39433A2B88C3}" type="presParOf" srcId="{EDDE2AC4-B4C5-4092-82DE-D0DFE717BC9D}" destId="{D72FABA9-7E0F-48D2-BC77-7A6B710F53F1}" srcOrd="3" destOrd="0" presId="urn:microsoft.com/office/officeart/2008/layout/RadialCluster"/>
    <dgm:cxn modelId="{62AE82B5-211F-4197-B94A-E4E5B71666C0}" type="presParOf" srcId="{EDDE2AC4-B4C5-4092-82DE-D0DFE717BC9D}" destId="{D815FE01-9253-4571-B210-CFFFF5A0C2DE}" srcOrd="4" destOrd="0" presId="urn:microsoft.com/office/officeart/2008/layout/RadialCluster"/>
    <dgm:cxn modelId="{0A1DD9B0-CD00-49D9-80B8-C9C7EA72E37D}" type="presParOf" srcId="{EDDE2AC4-B4C5-4092-82DE-D0DFE717BC9D}" destId="{91941CF0-067D-4972-A243-0F0DAFACF432}" srcOrd="5" destOrd="0" presId="urn:microsoft.com/office/officeart/2008/layout/RadialCluster"/>
    <dgm:cxn modelId="{8C93F8F6-610A-4B97-B9D8-A4CD480968BB}" type="presParOf" srcId="{EDDE2AC4-B4C5-4092-82DE-D0DFE717BC9D}" destId="{BE158B93-846C-4F8E-AA63-10402245C239}" srcOrd="6" destOrd="0" presId="urn:microsoft.com/office/officeart/2008/layout/RadialCluster"/>
    <dgm:cxn modelId="{0DCEE3E2-757E-430E-B8C8-775AB7EFBDB1}" type="presParOf" srcId="{EDDE2AC4-B4C5-4092-82DE-D0DFE717BC9D}" destId="{B5053F00-41FE-4B05-A98C-08E21A9D3993}" srcOrd="7" destOrd="0" presId="urn:microsoft.com/office/officeart/2008/layout/RadialCluster"/>
    <dgm:cxn modelId="{DD899337-AFA8-4D9B-9FEB-6F9F8D84283D}" type="presParOf" srcId="{EDDE2AC4-B4C5-4092-82DE-D0DFE717BC9D}" destId="{0DEB766F-FBFD-46D0-8D3B-FD8B26BF523A}" srcOrd="8" destOrd="0" presId="urn:microsoft.com/office/officeart/2008/layout/RadialCluster"/>
    <dgm:cxn modelId="{488B5425-03A4-43DC-8461-1DD396C92786}" type="presParOf" srcId="{EDDE2AC4-B4C5-4092-82DE-D0DFE717BC9D}" destId="{0729D005-A2DF-4B96-A3FE-5A007E771340}" srcOrd="9" destOrd="0" presId="urn:microsoft.com/office/officeart/2008/layout/RadialCluster"/>
    <dgm:cxn modelId="{A3FC7216-7889-4DCB-B1F4-0463B368EFE8}" type="presParOf" srcId="{EDDE2AC4-B4C5-4092-82DE-D0DFE717BC9D}" destId="{7B1DE6F4-2EC1-4A18-8231-7DAE8020F826}" srcOrd="10" destOrd="0" presId="urn:microsoft.com/office/officeart/2008/layout/RadialCluster"/>
    <dgm:cxn modelId="{75843EA4-B357-4479-AD04-848FBA657401}" type="presParOf" srcId="{EDDE2AC4-B4C5-4092-82DE-D0DFE717BC9D}" destId="{0212738E-B709-4C87-BCC6-9A8F6B4DDB7C}" srcOrd="11" destOrd="0" presId="urn:microsoft.com/office/officeart/2008/layout/RadialCluster"/>
    <dgm:cxn modelId="{634F4D53-C64F-468C-AE1A-B6C54A325554}" type="presParOf" srcId="{EDDE2AC4-B4C5-4092-82DE-D0DFE717BC9D}" destId="{C6F39057-F4D1-467D-AED4-673816B7BE36}" srcOrd="12" destOrd="0" presId="urn:microsoft.com/office/officeart/2008/layout/RadialCluster"/>
    <dgm:cxn modelId="{4809E9D6-9AF6-4B20-8C38-782C695D6466}" type="presParOf" srcId="{EDDE2AC4-B4C5-4092-82DE-D0DFE717BC9D}" destId="{A60B412F-83BA-4B4E-89D1-E5600A7EE1A3}" srcOrd="13" destOrd="0" presId="urn:microsoft.com/office/officeart/2008/layout/RadialCluster"/>
    <dgm:cxn modelId="{BA17534D-3196-4D7D-A84D-474744B65F36}" type="presParOf" srcId="{EDDE2AC4-B4C5-4092-82DE-D0DFE717BC9D}" destId="{85A211A6-1433-461D-A6CB-056A3DA2712F}"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B17EB-A062-4184-934D-958017948CBE}">
      <dsp:nvSpPr>
        <dsp:cNvPr id="0" name=""/>
        <dsp:cNvSpPr/>
      </dsp:nvSpPr>
      <dsp:spPr>
        <a:xfrm>
          <a:off x="1715470" y="53985"/>
          <a:ext cx="2318840" cy="134920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l-SI" sz="2900" kern="1200" dirty="0"/>
            <a:t>Economic</a:t>
          </a:r>
        </a:p>
      </dsp:txBody>
      <dsp:txXfrm>
        <a:off x="1754987" y="93502"/>
        <a:ext cx="2239806" cy="1270166"/>
      </dsp:txXfrm>
    </dsp:sp>
    <dsp:sp modelId="{A95B9123-D988-4D3E-8702-C0246DCF2CE9}">
      <dsp:nvSpPr>
        <dsp:cNvPr id="0" name=""/>
        <dsp:cNvSpPr/>
      </dsp:nvSpPr>
      <dsp:spPr>
        <a:xfrm rot="12709514">
          <a:off x="3556340" y="1109572"/>
          <a:ext cx="273973" cy="253929"/>
        </a:xfrm>
        <a:prstGeom prst="lef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l-SI" sz="1000" kern="1200"/>
        </a:p>
      </dsp:txBody>
      <dsp:txXfrm rot="10800000">
        <a:off x="3632519" y="1160358"/>
        <a:ext cx="121615" cy="152357"/>
      </dsp:txXfrm>
    </dsp:sp>
    <dsp:sp modelId="{F4FC6C52-A357-413B-84A4-9804ECE30D1B}">
      <dsp:nvSpPr>
        <dsp:cNvPr id="0" name=""/>
        <dsp:cNvSpPr/>
      </dsp:nvSpPr>
      <dsp:spPr>
        <a:xfrm>
          <a:off x="3352344" y="1069888"/>
          <a:ext cx="2318840" cy="134920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l-SI" sz="2900" kern="1200"/>
            <a:t>Physical</a:t>
          </a:r>
        </a:p>
      </dsp:txBody>
      <dsp:txXfrm>
        <a:off x="3391861" y="1109405"/>
        <a:ext cx="2239806" cy="1270166"/>
      </dsp:txXfrm>
    </dsp:sp>
    <dsp:sp modelId="{4E5FDD7A-C52F-4914-864F-9087962F9771}">
      <dsp:nvSpPr>
        <dsp:cNvPr id="0" name=""/>
        <dsp:cNvSpPr/>
      </dsp:nvSpPr>
      <dsp:spPr>
        <a:xfrm rot="19340103">
          <a:off x="3636391" y="2187492"/>
          <a:ext cx="273973" cy="253929"/>
        </a:xfrm>
        <a:prstGeom prst="lef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l-SI" sz="1000" kern="1200"/>
        </a:p>
      </dsp:txBody>
      <dsp:txXfrm>
        <a:off x="3712570" y="2238278"/>
        <a:ext cx="121615" cy="152357"/>
      </dsp:txXfrm>
    </dsp:sp>
    <dsp:sp modelId="{2ECC1BD4-FA04-4499-82E2-37A5C6C286ED}">
      <dsp:nvSpPr>
        <dsp:cNvPr id="0" name=""/>
        <dsp:cNvSpPr/>
      </dsp:nvSpPr>
      <dsp:spPr>
        <a:xfrm>
          <a:off x="1875571" y="2209826"/>
          <a:ext cx="2318840" cy="134920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l-SI" sz="2900" kern="1200" dirty="0"/>
            <a:t>Social</a:t>
          </a:r>
        </a:p>
      </dsp:txBody>
      <dsp:txXfrm>
        <a:off x="1915088" y="2249343"/>
        <a:ext cx="2239806" cy="1270166"/>
      </dsp:txXfrm>
    </dsp:sp>
    <dsp:sp modelId="{3E3ADDE8-DCC6-4B3E-B219-EA44442678D6}">
      <dsp:nvSpPr>
        <dsp:cNvPr id="0" name=""/>
        <dsp:cNvSpPr/>
      </dsp:nvSpPr>
      <dsp:spPr>
        <a:xfrm rot="1837696">
          <a:off x="1994448" y="2222498"/>
          <a:ext cx="273973" cy="253929"/>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l-SI" sz="1000" kern="1200"/>
        </a:p>
      </dsp:txBody>
      <dsp:txXfrm>
        <a:off x="2070627" y="2273284"/>
        <a:ext cx="121615" cy="152357"/>
      </dsp:txXfrm>
    </dsp:sp>
    <dsp:sp modelId="{DE06024B-D342-4FCD-B49E-6E3B1E8F6F0F}">
      <dsp:nvSpPr>
        <dsp:cNvPr id="0" name=""/>
        <dsp:cNvSpPr/>
      </dsp:nvSpPr>
      <dsp:spPr>
        <a:xfrm>
          <a:off x="68459" y="1139899"/>
          <a:ext cx="2318840" cy="134920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l-SI" sz="2900" kern="1200" dirty="0"/>
            <a:t>Enviromental</a:t>
          </a:r>
        </a:p>
      </dsp:txBody>
      <dsp:txXfrm>
        <a:off x="107976" y="1179416"/>
        <a:ext cx="2239806" cy="1270166"/>
      </dsp:txXfrm>
    </dsp:sp>
    <dsp:sp modelId="{0046441A-4686-42CB-8076-F3540B94032D}">
      <dsp:nvSpPr>
        <dsp:cNvPr id="0" name=""/>
        <dsp:cNvSpPr/>
      </dsp:nvSpPr>
      <dsp:spPr>
        <a:xfrm rot="8796130">
          <a:off x="1914398" y="1144578"/>
          <a:ext cx="273973" cy="253929"/>
        </a:xfrm>
        <a:prstGeom prst="lef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l-SI" sz="1000" kern="1200"/>
        </a:p>
      </dsp:txBody>
      <dsp:txXfrm rot="10800000">
        <a:off x="1990577" y="1195364"/>
        <a:ext cx="121615" cy="152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62FB8-8A1E-4203-A5EB-18F100ABA0AF}">
      <dsp:nvSpPr>
        <dsp:cNvPr id="0" name=""/>
        <dsp:cNvSpPr/>
      </dsp:nvSpPr>
      <dsp:spPr>
        <a:xfrm>
          <a:off x="3631687" y="1703429"/>
          <a:ext cx="3623994" cy="196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ts val="300"/>
            </a:spcAft>
            <a:buNone/>
          </a:pPr>
          <a:r>
            <a:rPr lang="sl-SI" sz="1600" b="1" kern="1200" dirty="0" err="1"/>
            <a:t>Individual</a:t>
          </a:r>
          <a:endParaRPr lang="sl-SI" sz="1600" b="1" kern="1200" dirty="0"/>
        </a:p>
        <a:p>
          <a:pPr marL="0" lvl="0" indent="0" algn="ctr" defTabSz="711200">
            <a:lnSpc>
              <a:spcPct val="90000"/>
            </a:lnSpc>
            <a:spcBef>
              <a:spcPct val="0"/>
            </a:spcBef>
            <a:spcAft>
              <a:spcPts val="0"/>
            </a:spcAft>
            <a:buNone/>
          </a:pPr>
          <a:r>
            <a:rPr lang="sl-SI" sz="1600" kern="1200" dirty="0" err="1"/>
            <a:t>Biological</a:t>
          </a:r>
          <a:r>
            <a:rPr lang="sl-SI" sz="1600" kern="1200" dirty="0"/>
            <a:t> </a:t>
          </a:r>
          <a:r>
            <a:rPr lang="sl-SI" sz="1600" kern="1200" dirty="0" err="1"/>
            <a:t>vulnerability</a:t>
          </a:r>
          <a:endParaRPr lang="sl-SI" sz="1600" kern="1200" dirty="0"/>
        </a:p>
        <a:p>
          <a:pPr marL="0" lvl="0" indent="0" algn="ctr" defTabSz="711200">
            <a:lnSpc>
              <a:spcPct val="90000"/>
            </a:lnSpc>
            <a:spcBef>
              <a:spcPct val="0"/>
            </a:spcBef>
            <a:spcAft>
              <a:spcPts val="0"/>
            </a:spcAft>
            <a:buNone/>
          </a:pPr>
          <a:r>
            <a:rPr lang="sl-SI" sz="1600" kern="1200" dirty="0" err="1"/>
            <a:t>Intelectual</a:t>
          </a:r>
          <a:r>
            <a:rPr lang="sl-SI" sz="1600" kern="1200" dirty="0"/>
            <a:t> </a:t>
          </a:r>
          <a:r>
            <a:rPr lang="sl-SI" sz="1600" kern="1200" dirty="0" err="1"/>
            <a:t>vulnerability</a:t>
          </a:r>
          <a:endParaRPr lang="sl-SI" sz="1600" kern="1200" dirty="0"/>
        </a:p>
        <a:p>
          <a:pPr marL="0" lvl="0" indent="0" algn="ctr" defTabSz="711200">
            <a:lnSpc>
              <a:spcPct val="90000"/>
            </a:lnSpc>
            <a:spcBef>
              <a:spcPct val="0"/>
            </a:spcBef>
            <a:spcAft>
              <a:spcPts val="0"/>
            </a:spcAft>
            <a:buNone/>
          </a:pPr>
          <a:r>
            <a:rPr lang="sl-SI" sz="1600" kern="1200" dirty="0" err="1"/>
            <a:t>Emotional</a:t>
          </a:r>
          <a:r>
            <a:rPr lang="sl-SI" sz="1600" kern="1200" dirty="0"/>
            <a:t> </a:t>
          </a:r>
          <a:r>
            <a:rPr lang="sl-SI" sz="1600" kern="1200" dirty="0" err="1"/>
            <a:t>and</a:t>
          </a:r>
          <a:r>
            <a:rPr lang="sl-SI" sz="1600" kern="1200" dirty="0"/>
            <a:t> </a:t>
          </a:r>
          <a:r>
            <a:rPr lang="sl-SI" sz="1600" kern="1200" dirty="0" err="1"/>
            <a:t>psychological</a:t>
          </a:r>
          <a:r>
            <a:rPr lang="sl-SI" sz="1600" kern="1200" dirty="0"/>
            <a:t> </a:t>
          </a:r>
          <a:r>
            <a:rPr lang="sl-SI" sz="1600" kern="1200" dirty="0" err="1"/>
            <a:t>problems</a:t>
          </a:r>
          <a:endParaRPr lang="sl-SI" sz="1600" kern="1200" dirty="0"/>
        </a:p>
        <a:p>
          <a:pPr marL="0" lvl="0" indent="0" algn="ctr" defTabSz="711200">
            <a:lnSpc>
              <a:spcPct val="90000"/>
            </a:lnSpc>
            <a:spcBef>
              <a:spcPct val="0"/>
            </a:spcBef>
            <a:spcAft>
              <a:spcPts val="0"/>
            </a:spcAft>
            <a:buNone/>
          </a:pPr>
          <a:r>
            <a:rPr lang="sl-SI" sz="1600" kern="1200" dirty="0" err="1"/>
            <a:t>Physical</a:t>
          </a:r>
          <a:r>
            <a:rPr lang="sl-SI" sz="1600" kern="1200" dirty="0"/>
            <a:t> </a:t>
          </a:r>
          <a:r>
            <a:rPr lang="sl-SI" sz="1600" kern="1200" dirty="0" err="1"/>
            <a:t>disabilty</a:t>
          </a:r>
          <a:endParaRPr lang="sl-SI" sz="1600" kern="1200" dirty="0"/>
        </a:p>
        <a:p>
          <a:pPr marL="0" lvl="0" indent="0" algn="ctr" defTabSz="711200">
            <a:lnSpc>
              <a:spcPct val="90000"/>
            </a:lnSpc>
            <a:spcBef>
              <a:spcPct val="0"/>
            </a:spcBef>
            <a:spcAft>
              <a:spcPts val="0"/>
            </a:spcAft>
            <a:buNone/>
          </a:pPr>
          <a:r>
            <a:rPr lang="sl-SI" sz="1600" kern="1200" dirty="0" err="1"/>
            <a:t>Mental</a:t>
          </a:r>
          <a:r>
            <a:rPr lang="sl-SI" sz="1600" kern="1200" dirty="0"/>
            <a:t> </a:t>
          </a:r>
          <a:r>
            <a:rPr lang="sl-SI" sz="1600" kern="1200" dirty="0" err="1"/>
            <a:t>disability</a:t>
          </a:r>
          <a:endParaRPr lang="sl-SI" sz="1600" kern="1200" dirty="0"/>
        </a:p>
      </dsp:txBody>
      <dsp:txXfrm>
        <a:off x="3727705" y="1799447"/>
        <a:ext cx="3431958" cy="1774895"/>
      </dsp:txXfrm>
    </dsp:sp>
    <dsp:sp modelId="{B5D977D9-2003-4277-8979-CFC41233C784}">
      <dsp:nvSpPr>
        <dsp:cNvPr id="0" name=""/>
        <dsp:cNvSpPr/>
      </dsp:nvSpPr>
      <dsp:spPr>
        <a:xfrm rot="12253320">
          <a:off x="3105010" y="1758699"/>
          <a:ext cx="550927" cy="0"/>
        </a:xfrm>
        <a:custGeom>
          <a:avLst/>
          <a:gdLst/>
          <a:ahLst/>
          <a:cxnLst/>
          <a:rect l="0" t="0" r="0" b="0"/>
          <a:pathLst>
            <a:path>
              <a:moveTo>
                <a:pt x="0" y="0"/>
              </a:moveTo>
              <a:lnTo>
                <a:pt x="550927" y="0"/>
              </a:lnTo>
            </a:path>
          </a:pathLst>
        </a:custGeom>
        <a:noFill/>
        <a:ln w="25400" cap="flat"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sp>
    <dsp:sp modelId="{958B17B6-EFC7-4A19-AC3C-AD631631E7AD}">
      <dsp:nvSpPr>
        <dsp:cNvPr id="0" name=""/>
        <dsp:cNvSpPr/>
      </dsp:nvSpPr>
      <dsp:spPr>
        <a:xfrm>
          <a:off x="0" y="-177800"/>
          <a:ext cx="3129261" cy="2239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ts val="300"/>
            </a:spcAft>
            <a:buNone/>
          </a:pPr>
          <a:r>
            <a:rPr lang="sl-SI" sz="1600" b="1" kern="1200" dirty="0" err="1"/>
            <a:t>Family</a:t>
          </a:r>
          <a:endParaRPr lang="sl-SI" sz="1600" b="1" kern="1200" dirty="0"/>
        </a:p>
        <a:p>
          <a:pPr marL="0" lvl="0" indent="0" algn="l" defTabSz="711200">
            <a:lnSpc>
              <a:spcPct val="90000"/>
            </a:lnSpc>
            <a:spcBef>
              <a:spcPct val="0"/>
            </a:spcBef>
            <a:spcAft>
              <a:spcPts val="0"/>
            </a:spcAft>
            <a:buNone/>
          </a:pPr>
          <a:r>
            <a:rPr lang="sl-SI" sz="1600" kern="1200" dirty="0" err="1"/>
            <a:t>Orphans</a:t>
          </a:r>
          <a:endParaRPr lang="sl-SI" sz="1600" kern="1200" dirty="0"/>
        </a:p>
        <a:p>
          <a:pPr marL="0" lvl="0" indent="0" algn="l" defTabSz="711200">
            <a:lnSpc>
              <a:spcPct val="90000"/>
            </a:lnSpc>
            <a:spcBef>
              <a:spcPct val="0"/>
            </a:spcBef>
            <a:spcAft>
              <a:spcPts val="0"/>
            </a:spcAft>
            <a:buNone/>
          </a:pPr>
          <a:r>
            <a:rPr lang="sl-SI" sz="1600" kern="1200" dirty="0" err="1"/>
            <a:t>Chronically</a:t>
          </a:r>
          <a:r>
            <a:rPr lang="sl-SI" sz="1600" kern="1200" dirty="0"/>
            <a:t> </a:t>
          </a:r>
          <a:r>
            <a:rPr lang="sl-SI" sz="1600" kern="1200" dirty="0" err="1"/>
            <a:t>ill</a:t>
          </a:r>
          <a:r>
            <a:rPr lang="sl-SI" sz="1600" kern="1200" dirty="0"/>
            <a:t> / </a:t>
          </a:r>
          <a:r>
            <a:rPr lang="sl-SI" sz="1600" kern="1200" dirty="0" err="1"/>
            <a:t>Mentaly</a:t>
          </a:r>
          <a:r>
            <a:rPr lang="sl-SI" sz="1600" kern="1200" dirty="0"/>
            <a:t> </a:t>
          </a:r>
          <a:r>
            <a:rPr lang="sl-SI" sz="1600" kern="1200" dirty="0" err="1"/>
            <a:t>ill</a:t>
          </a:r>
          <a:endParaRPr lang="sl-SI" sz="1600" kern="1200" dirty="0"/>
        </a:p>
        <a:p>
          <a:pPr marL="0" lvl="0" indent="0" algn="l" defTabSz="711200">
            <a:lnSpc>
              <a:spcPct val="90000"/>
            </a:lnSpc>
            <a:spcBef>
              <a:spcPct val="0"/>
            </a:spcBef>
            <a:spcAft>
              <a:spcPts val="0"/>
            </a:spcAft>
            <a:buNone/>
          </a:pPr>
          <a:r>
            <a:rPr lang="sl-SI" sz="1600" kern="1200" dirty="0" err="1"/>
            <a:t>Low</a:t>
          </a:r>
          <a:r>
            <a:rPr lang="sl-SI" sz="1600" kern="1200" dirty="0"/>
            <a:t> </a:t>
          </a:r>
          <a:r>
            <a:rPr lang="sl-SI" sz="1600" kern="1200" dirty="0" err="1"/>
            <a:t>oarental</a:t>
          </a:r>
          <a:r>
            <a:rPr lang="sl-SI" sz="1600" kern="1200" dirty="0"/>
            <a:t> </a:t>
          </a:r>
          <a:r>
            <a:rPr lang="sl-SI" sz="1600" kern="1200" dirty="0" err="1"/>
            <a:t>education</a:t>
          </a:r>
          <a:endParaRPr lang="sl-SI" sz="1600" kern="1200" dirty="0"/>
        </a:p>
        <a:p>
          <a:pPr marL="0" lvl="0" indent="0" algn="l" defTabSz="711200">
            <a:lnSpc>
              <a:spcPct val="90000"/>
            </a:lnSpc>
            <a:spcBef>
              <a:spcPct val="0"/>
            </a:spcBef>
            <a:spcAft>
              <a:spcPts val="0"/>
            </a:spcAft>
            <a:buNone/>
          </a:pPr>
          <a:r>
            <a:rPr lang="sl-SI" sz="1600" kern="1200" dirty="0" err="1"/>
            <a:t>Overcrowding</a:t>
          </a:r>
          <a:endParaRPr lang="sl-SI" sz="1600" kern="1200" dirty="0"/>
        </a:p>
        <a:p>
          <a:pPr marL="0" lvl="0" indent="0" algn="l" defTabSz="711200">
            <a:lnSpc>
              <a:spcPct val="90000"/>
            </a:lnSpc>
            <a:spcBef>
              <a:spcPct val="0"/>
            </a:spcBef>
            <a:spcAft>
              <a:spcPts val="0"/>
            </a:spcAft>
            <a:buNone/>
          </a:pPr>
          <a:r>
            <a:rPr lang="sl-SI" sz="1600" kern="1200" dirty="0" err="1"/>
            <a:t>Domestic</a:t>
          </a:r>
          <a:r>
            <a:rPr lang="sl-SI" sz="1600" kern="1200" dirty="0"/>
            <a:t> violence</a:t>
          </a:r>
        </a:p>
        <a:p>
          <a:pPr marL="0" lvl="0" indent="0" algn="l" defTabSz="711200">
            <a:lnSpc>
              <a:spcPct val="90000"/>
            </a:lnSpc>
            <a:spcBef>
              <a:spcPct val="0"/>
            </a:spcBef>
            <a:spcAft>
              <a:spcPts val="0"/>
            </a:spcAft>
            <a:buNone/>
          </a:pPr>
          <a:r>
            <a:rPr lang="sl-SI" sz="1600" kern="1200" dirty="0" err="1"/>
            <a:t>Parents</a:t>
          </a:r>
          <a:r>
            <a:rPr lang="sl-SI" sz="1600" kern="1200" dirty="0"/>
            <a:t> </a:t>
          </a:r>
          <a:r>
            <a:rPr lang="sl-SI" sz="1600" kern="1200" dirty="0" err="1"/>
            <a:t>alcohol</a:t>
          </a:r>
          <a:r>
            <a:rPr lang="sl-SI" sz="1600" kern="1200" dirty="0"/>
            <a:t>, </a:t>
          </a:r>
          <a:r>
            <a:rPr lang="sl-SI" sz="1600" kern="1200" dirty="0" err="1"/>
            <a:t>drugs</a:t>
          </a:r>
          <a:r>
            <a:rPr lang="sl-SI" sz="1600" kern="1200" dirty="0"/>
            <a:t> </a:t>
          </a:r>
          <a:r>
            <a:rPr lang="sl-SI" sz="1600" kern="1200" dirty="0" err="1"/>
            <a:t>users</a:t>
          </a:r>
          <a:endParaRPr lang="sl-SI" sz="1600" kern="1200" dirty="0"/>
        </a:p>
        <a:p>
          <a:pPr marL="0" lvl="0" indent="0" algn="l" defTabSz="711200">
            <a:lnSpc>
              <a:spcPct val="90000"/>
            </a:lnSpc>
            <a:spcBef>
              <a:spcPct val="0"/>
            </a:spcBef>
            <a:spcAft>
              <a:spcPct val="35000"/>
            </a:spcAft>
            <a:buNone/>
          </a:pPr>
          <a:r>
            <a:rPr lang="sl-SI" sz="1600" kern="1200" dirty="0" err="1"/>
            <a:t>Single</a:t>
          </a:r>
          <a:r>
            <a:rPr lang="sl-SI" sz="1600" kern="1200" dirty="0"/>
            <a:t> </a:t>
          </a:r>
          <a:r>
            <a:rPr lang="sl-SI" sz="1600" kern="1200" dirty="0" err="1"/>
            <a:t>parent</a:t>
          </a:r>
          <a:endParaRPr lang="sl-SI" sz="1600" kern="1200" dirty="0"/>
        </a:p>
      </dsp:txBody>
      <dsp:txXfrm>
        <a:off x="109308" y="-68492"/>
        <a:ext cx="2910645" cy="2020562"/>
      </dsp:txXfrm>
    </dsp:sp>
    <dsp:sp modelId="{D72FABA9-7E0F-48D2-BC77-7A6B710F53F1}">
      <dsp:nvSpPr>
        <dsp:cNvPr id="0" name=""/>
        <dsp:cNvSpPr/>
      </dsp:nvSpPr>
      <dsp:spPr>
        <a:xfrm rot="15473451">
          <a:off x="5085007" y="1584076"/>
          <a:ext cx="244138" cy="0"/>
        </a:xfrm>
        <a:custGeom>
          <a:avLst/>
          <a:gdLst/>
          <a:ahLst/>
          <a:cxnLst/>
          <a:rect l="0" t="0" r="0" b="0"/>
          <a:pathLst>
            <a:path>
              <a:moveTo>
                <a:pt x="0" y="0"/>
              </a:moveTo>
              <a:lnTo>
                <a:pt x="244138" y="0"/>
              </a:lnTo>
            </a:path>
          </a:pathLst>
        </a:custGeom>
        <a:noFill/>
        <a:ln w="25400" cap="flat"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sp>
    <dsp:sp modelId="{D815FE01-9253-4571-B210-CFFFF5A0C2DE}">
      <dsp:nvSpPr>
        <dsp:cNvPr id="0" name=""/>
        <dsp:cNvSpPr/>
      </dsp:nvSpPr>
      <dsp:spPr>
        <a:xfrm>
          <a:off x="3712687" y="0"/>
          <a:ext cx="2623311" cy="1464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ts val="300"/>
            </a:spcAft>
            <a:buNone/>
          </a:pPr>
          <a:r>
            <a:rPr lang="sl-SI" sz="1600" b="1" kern="1200" dirty="0" err="1"/>
            <a:t>School</a:t>
          </a:r>
          <a:endParaRPr lang="sl-SI" sz="1600" b="1" kern="1200" dirty="0"/>
        </a:p>
        <a:p>
          <a:pPr marL="0" lvl="0" indent="0" algn="l" defTabSz="711200">
            <a:lnSpc>
              <a:spcPct val="90000"/>
            </a:lnSpc>
            <a:spcBef>
              <a:spcPct val="0"/>
            </a:spcBef>
            <a:spcAft>
              <a:spcPts val="0"/>
            </a:spcAft>
            <a:buNone/>
          </a:pPr>
          <a:r>
            <a:rPr lang="sl-SI" sz="1600" kern="1200" dirty="0" err="1"/>
            <a:t>Absenteeism</a:t>
          </a:r>
          <a:endParaRPr lang="sl-SI" sz="1600" kern="1200" dirty="0"/>
        </a:p>
        <a:p>
          <a:pPr marL="0" lvl="0" indent="0" algn="l" defTabSz="711200">
            <a:lnSpc>
              <a:spcPct val="90000"/>
            </a:lnSpc>
            <a:spcBef>
              <a:spcPct val="0"/>
            </a:spcBef>
            <a:spcAft>
              <a:spcPts val="0"/>
            </a:spcAft>
            <a:buNone/>
          </a:pPr>
          <a:r>
            <a:rPr lang="sl-SI" sz="1600" kern="1200" dirty="0" err="1"/>
            <a:t>Suspension</a:t>
          </a:r>
          <a:endParaRPr lang="sl-SI" sz="1600" kern="1200" dirty="0"/>
        </a:p>
        <a:p>
          <a:pPr marL="0" lvl="0" indent="0" algn="l" defTabSz="711200">
            <a:lnSpc>
              <a:spcPct val="90000"/>
            </a:lnSpc>
            <a:spcBef>
              <a:spcPct val="0"/>
            </a:spcBef>
            <a:spcAft>
              <a:spcPts val="0"/>
            </a:spcAft>
            <a:buNone/>
          </a:pPr>
          <a:r>
            <a:rPr lang="sl-SI" sz="1600" kern="1200" dirty="0" err="1"/>
            <a:t>Poor</a:t>
          </a:r>
          <a:r>
            <a:rPr lang="sl-SI" sz="1600" kern="1200" dirty="0"/>
            <a:t> </a:t>
          </a:r>
          <a:r>
            <a:rPr lang="sl-SI" sz="1600" kern="1200" dirty="0" err="1"/>
            <a:t>scholastic</a:t>
          </a:r>
          <a:r>
            <a:rPr lang="sl-SI" sz="1600" kern="1200" dirty="0"/>
            <a:t> </a:t>
          </a:r>
          <a:r>
            <a:rPr lang="sl-SI" sz="1600" kern="1200" dirty="0" err="1"/>
            <a:t>performance</a:t>
          </a:r>
          <a:endParaRPr lang="sl-SI" sz="1600" kern="1200" dirty="0"/>
        </a:p>
      </dsp:txBody>
      <dsp:txXfrm>
        <a:off x="3784189" y="71502"/>
        <a:ext cx="2480307" cy="1321719"/>
      </dsp:txXfrm>
    </dsp:sp>
    <dsp:sp modelId="{91941CF0-067D-4972-A243-0F0DAFACF432}">
      <dsp:nvSpPr>
        <dsp:cNvPr id="0" name=""/>
        <dsp:cNvSpPr/>
      </dsp:nvSpPr>
      <dsp:spPr>
        <a:xfrm rot="18943697">
          <a:off x="6355524" y="1465097"/>
          <a:ext cx="682839" cy="0"/>
        </a:xfrm>
        <a:custGeom>
          <a:avLst/>
          <a:gdLst/>
          <a:ahLst/>
          <a:cxnLst/>
          <a:rect l="0" t="0" r="0" b="0"/>
          <a:pathLst>
            <a:path>
              <a:moveTo>
                <a:pt x="0" y="0"/>
              </a:moveTo>
              <a:lnTo>
                <a:pt x="682839" y="0"/>
              </a:lnTo>
            </a:path>
          </a:pathLst>
        </a:custGeom>
        <a:noFill/>
        <a:ln w="25400" cap="flat"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sp>
    <dsp:sp modelId="{BE158B93-846C-4F8E-AA63-10402245C239}">
      <dsp:nvSpPr>
        <dsp:cNvPr id="0" name=""/>
        <dsp:cNvSpPr/>
      </dsp:nvSpPr>
      <dsp:spPr>
        <a:xfrm>
          <a:off x="6595002" y="150030"/>
          <a:ext cx="1797283" cy="1076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ts val="0"/>
            </a:spcAft>
            <a:buNone/>
          </a:pPr>
          <a:r>
            <a:rPr lang="sl-SI" sz="1600" b="1" kern="1200" dirty="0" err="1"/>
            <a:t>Peers</a:t>
          </a:r>
          <a:endParaRPr lang="sl-SI" sz="1600" b="1" kern="1200" dirty="0"/>
        </a:p>
        <a:p>
          <a:pPr marL="0" lvl="0" indent="0" algn="l" defTabSz="711200">
            <a:lnSpc>
              <a:spcPct val="90000"/>
            </a:lnSpc>
            <a:spcBef>
              <a:spcPct val="0"/>
            </a:spcBef>
            <a:spcAft>
              <a:spcPts val="0"/>
            </a:spcAft>
            <a:buNone/>
          </a:pPr>
          <a:r>
            <a:rPr lang="sl-SI" sz="1600" kern="1200" dirty="0" err="1"/>
            <a:t>Bulying</a:t>
          </a:r>
          <a:endParaRPr lang="sl-SI" sz="1600" kern="1200" dirty="0"/>
        </a:p>
        <a:p>
          <a:pPr marL="0" lvl="0" indent="0" algn="l" defTabSz="711200">
            <a:lnSpc>
              <a:spcPct val="90000"/>
            </a:lnSpc>
            <a:spcBef>
              <a:spcPct val="0"/>
            </a:spcBef>
            <a:spcAft>
              <a:spcPts val="0"/>
            </a:spcAft>
            <a:buNone/>
          </a:pPr>
          <a:r>
            <a:rPr lang="sl-SI" sz="1600" kern="1200" dirty="0" err="1"/>
            <a:t>Isolation</a:t>
          </a:r>
          <a:endParaRPr lang="sl-SI" sz="1600" kern="1200" dirty="0"/>
        </a:p>
        <a:p>
          <a:pPr marL="0" lvl="0" indent="0" algn="l" defTabSz="711200">
            <a:lnSpc>
              <a:spcPct val="90000"/>
            </a:lnSpc>
            <a:spcBef>
              <a:spcPct val="0"/>
            </a:spcBef>
            <a:spcAft>
              <a:spcPts val="0"/>
            </a:spcAft>
            <a:buNone/>
          </a:pPr>
          <a:r>
            <a:rPr lang="sl-SI" sz="1600" kern="1200" dirty="0" err="1"/>
            <a:t>Deviant</a:t>
          </a:r>
          <a:r>
            <a:rPr lang="sl-SI" sz="1600" kern="1200" dirty="0"/>
            <a:t> </a:t>
          </a:r>
          <a:r>
            <a:rPr lang="sl-SI" sz="1600" kern="1200" dirty="0" err="1"/>
            <a:t>behavior</a:t>
          </a:r>
          <a:endParaRPr lang="sl-SI" sz="1600" kern="1200" dirty="0"/>
        </a:p>
      </dsp:txBody>
      <dsp:txXfrm>
        <a:off x="6647564" y="202592"/>
        <a:ext cx="1692159" cy="971610"/>
      </dsp:txXfrm>
    </dsp:sp>
    <dsp:sp modelId="{B5053F00-41FE-4B05-A98C-08E21A9D3993}">
      <dsp:nvSpPr>
        <dsp:cNvPr id="0" name=""/>
        <dsp:cNvSpPr/>
      </dsp:nvSpPr>
      <dsp:spPr>
        <a:xfrm rot="20399028">
          <a:off x="7214854" y="1795446"/>
          <a:ext cx="1351824" cy="0"/>
        </a:xfrm>
        <a:custGeom>
          <a:avLst/>
          <a:gdLst/>
          <a:ahLst/>
          <a:cxnLst/>
          <a:rect l="0" t="0" r="0" b="0"/>
          <a:pathLst>
            <a:path>
              <a:moveTo>
                <a:pt x="0" y="0"/>
              </a:moveTo>
              <a:lnTo>
                <a:pt x="1351824" y="0"/>
              </a:lnTo>
            </a:path>
          </a:pathLst>
        </a:custGeom>
        <a:noFill/>
        <a:ln w="12700" cap="flat" cmpd="sng" algn="ctr">
          <a:solidFill>
            <a:schemeClr val="dk1"/>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sp>
    <dsp:sp modelId="{0DEB766F-FBFD-46D0-8D3B-FD8B26BF523A}">
      <dsp:nvSpPr>
        <dsp:cNvPr id="0" name=""/>
        <dsp:cNvSpPr/>
      </dsp:nvSpPr>
      <dsp:spPr>
        <a:xfrm>
          <a:off x="8525850" y="0"/>
          <a:ext cx="2281463" cy="2297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ts val="300"/>
            </a:spcAft>
            <a:buNone/>
          </a:pPr>
          <a:r>
            <a:rPr lang="sl-SI" sz="1600" b="1" kern="1200" dirty="0" err="1"/>
            <a:t>Society</a:t>
          </a:r>
          <a:endParaRPr lang="sl-SI" sz="1600" b="1" kern="1200" dirty="0"/>
        </a:p>
        <a:p>
          <a:pPr marL="0" lvl="0" indent="0" algn="l" defTabSz="711200">
            <a:lnSpc>
              <a:spcPct val="90000"/>
            </a:lnSpc>
            <a:spcBef>
              <a:spcPct val="0"/>
            </a:spcBef>
            <a:spcAft>
              <a:spcPts val="0"/>
            </a:spcAft>
            <a:buNone/>
          </a:pPr>
          <a:r>
            <a:rPr lang="sl-SI" sz="1600" kern="1200" dirty="0" err="1"/>
            <a:t>Poverty</a:t>
          </a:r>
          <a:endParaRPr lang="sl-SI" sz="1600" kern="1200" dirty="0"/>
        </a:p>
        <a:p>
          <a:pPr marL="0" lvl="0" indent="0" algn="l" defTabSz="711200">
            <a:lnSpc>
              <a:spcPct val="90000"/>
            </a:lnSpc>
            <a:spcBef>
              <a:spcPct val="0"/>
            </a:spcBef>
            <a:spcAft>
              <a:spcPts val="0"/>
            </a:spcAft>
            <a:buNone/>
          </a:pPr>
          <a:r>
            <a:rPr lang="sl-SI" sz="1600" kern="1200" dirty="0" err="1"/>
            <a:t>Iliteracy</a:t>
          </a:r>
          <a:endParaRPr lang="sl-SI" sz="1600" kern="1200" dirty="0"/>
        </a:p>
        <a:p>
          <a:pPr marL="0" lvl="0" indent="0" algn="l" defTabSz="711200">
            <a:lnSpc>
              <a:spcPct val="90000"/>
            </a:lnSpc>
            <a:spcBef>
              <a:spcPct val="0"/>
            </a:spcBef>
            <a:spcAft>
              <a:spcPts val="0"/>
            </a:spcAft>
            <a:buNone/>
          </a:pPr>
          <a:r>
            <a:rPr lang="sl-SI" sz="1600" kern="1200" dirty="0" err="1"/>
            <a:t>Crime</a:t>
          </a:r>
          <a:endParaRPr lang="sl-SI" sz="1600" kern="1200" dirty="0"/>
        </a:p>
        <a:p>
          <a:pPr marL="0" lvl="0" indent="0" algn="l" defTabSz="711200">
            <a:lnSpc>
              <a:spcPct val="90000"/>
            </a:lnSpc>
            <a:spcBef>
              <a:spcPct val="0"/>
            </a:spcBef>
            <a:spcAft>
              <a:spcPts val="0"/>
            </a:spcAft>
            <a:buNone/>
          </a:pPr>
          <a:r>
            <a:rPr lang="sl-SI" sz="1600" kern="1200" dirty="0" err="1"/>
            <a:t>Migration</a:t>
          </a:r>
          <a:endParaRPr lang="sl-SI" sz="1600" kern="1200" dirty="0"/>
        </a:p>
        <a:p>
          <a:pPr marL="0" lvl="0" indent="0" algn="l" defTabSz="711200">
            <a:lnSpc>
              <a:spcPct val="90000"/>
            </a:lnSpc>
            <a:spcBef>
              <a:spcPct val="0"/>
            </a:spcBef>
            <a:spcAft>
              <a:spcPts val="0"/>
            </a:spcAft>
            <a:buNone/>
          </a:pPr>
          <a:r>
            <a:rPr lang="sl-SI" sz="1600" kern="1200" dirty="0" err="1"/>
            <a:t>Media</a:t>
          </a:r>
          <a:r>
            <a:rPr lang="sl-SI" sz="1600" kern="1200" dirty="0"/>
            <a:t> </a:t>
          </a:r>
          <a:r>
            <a:rPr lang="sl-SI" sz="1600" kern="1200" dirty="0" err="1"/>
            <a:t>exposure</a:t>
          </a:r>
          <a:endParaRPr lang="sl-SI" sz="1600" kern="1200" dirty="0"/>
        </a:p>
        <a:p>
          <a:pPr marL="0" lvl="0" indent="0" algn="l" defTabSz="711200">
            <a:lnSpc>
              <a:spcPct val="90000"/>
            </a:lnSpc>
            <a:spcBef>
              <a:spcPct val="0"/>
            </a:spcBef>
            <a:spcAft>
              <a:spcPts val="0"/>
            </a:spcAft>
            <a:buNone/>
          </a:pPr>
          <a:r>
            <a:rPr lang="sl-SI" sz="1600" kern="1200" dirty="0" err="1"/>
            <a:t>Politics</a:t>
          </a:r>
          <a:endParaRPr lang="sl-SI" sz="1600" kern="1200" dirty="0"/>
        </a:p>
        <a:p>
          <a:pPr marL="0" lvl="0" indent="0" algn="l" defTabSz="711200">
            <a:lnSpc>
              <a:spcPct val="90000"/>
            </a:lnSpc>
            <a:spcBef>
              <a:spcPct val="0"/>
            </a:spcBef>
            <a:spcAft>
              <a:spcPts val="0"/>
            </a:spcAft>
            <a:buNone/>
          </a:pPr>
          <a:r>
            <a:rPr lang="sl-SI" sz="1600" kern="1200" dirty="0" err="1"/>
            <a:t>Economical</a:t>
          </a:r>
          <a:r>
            <a:rPr lang="sl-SI" sz="1600" kern="1200" dirty="0"/>
            <a:t> </a:t>
          </a:r>
          <a:r>
            <a:rPr lang="sl-SI" sz="1600" kern="1200" dirty="0" err="1"/>
            <a:t>deprivation</a:t>
          </a:r>
          <a:br>
            <a:rPr lang="sl-SI" sz="1600" kern="1200" dirty="0"/>
          </a:br>
          <a:r>
            <a:rPr lang="sl-SI" sz="1600" kern="1200" dirty="0" err="1"/>
            <a:t>Sexual</a:t>
          </a:r>
          <a:r>
            <a:rPr lang="sl-SI" sz="1600" kern="1200" dirty="0"/>
            <a:t> </a:t>
          </a:r>
          <a:r>
            <a:rPr lang="sl-SI" sz="1600" kern="1200" dirty="0" err="1"/>
            <a:t>abuse</a:t>
          </a:r>
          <a:endParaRPr lang="sl-SI" sz="1600" kern="1200" dirty="0"/>
        </a:p>
      </dsp:txBody>
      <dsp:txXfrm>
        <a:off x="8637222" y="111372"/>
        <a:ext cx="2058719" cy="2074323"/>
      </dsp:txXfrm>
    </dsp:sp>
    <dsp:sp modelId="{0729D005-A2DF-4B96-A3FE-5A007E771340}">
      <dsp:nvSpPr>
        <dsp:cNvPr id="0" name=""/>
        <dsp:cNvSpPr/>
      </dsp:nvSpPr>
      <dsp:spPr>
        <a:xfrm rot="5610930">
          <a:off x="5337961" y="3712968"/>
          <a:ext cx="85374" cy="0"/>
        </a:xfrm>
        <a:custGeom>
          <a:avLst/>
          <a:gdLst/>
          <a:ahLst/>
          <a:cxnLst/>
          <a:rect l="0" t="0" r="0" b="0"/>
          <a:pathLst>
            <a:path>
              <a:moveTo>
                <a:pt x="0" y="0"/>
              </a:moveTo>
              <a:lnTo>
                <a:pt x="85374" y="0"/>
              </a:lnTo>
            </a:path>
          </a:pathLst>
        </a:custGeom>
        <a:noFill/>
        <a:ln w="25400" cap="flat"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sp>
    <dsp:sp modelId="{7B1DE6F4-2EC1-4A18-8231-7DAE8020F826}">
      <dsp:nvSpPr>
        <dsp:cNvPr id="0" name=""/>
        <dsp:cNvSpPr/>
      </dsp:nvSpPr>
      <dsp:spPr>
        <a:xfrm>
          <a:off x="3928608" y="3755575"/>
          <a:ext cx="2799438" cy="1618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ts val="300"/>
            </a:spcAft>
            <a:buNone/>
          </a:pPr>
          <a:r>
            <a:rPr lang="sl-SI" sz="1600" b="1" kern="1200" dirty="0"/>
            <a:t>Material </a:t>
          </a:r>
          <a:r>
            <a:rPr lang="sl-SI" sz="1600" b="1" kern="1200" dirty="0" err="1"/>
            <a:t>aspect</a:t>
          </a:r>
          <a:endParaRPr lang="sl-SI" sz="1600" b="1" kern="1200" dirty="0"/>
        </a:p>
        <a:p>
          <a:pPr marL="0" lvl="0" indent="0" algn="l" defTabSz="711200">
            <a:lnSpc>
              <a:spcPct val="90000"/>
            </a:lnSpc>
            <a:spcBef>
              <a:spcPct val="0"/>
            </a:spcBef>
            <a:spcAft>
              <a:spcPts val="0"/>
            </a:spcAft>
            <a:buNone/>
          </a:pPr>
          <a:r>
            <a:rPr lang="sl-SI" sz="1600" kern="1200" dirty="0" err="1"/>
            <a:t>Lack</a:t>
          </a:r>
          <a:r>
            <a:rPr lang="sl-SI" sz="1600" kern="1200" dirty="0"/>
            <a:t> </a:t>
          </a:r>
          <a:r>
            <a:rPr lang="sl-SI" sz="1600" kern="1200" dirty="0" err="1"/>
            <a:t>of</a:t>
          </a:r>
          <a:r>
            <a:rPr lang="sl-SI" sz="1600" kern="1200" dirty="0"/>
            <a:t> </a:t>
          </a:r>
          <a:r>
            <a:rPr lang="sl-SI" sz="1600" kern="1200" dirty="0" err="1"/>
            <a:t>money</a:t>
          </a:r>
          <a:endParaRPr lang="sl-SI" sz="1600" kern="1200" dirty="0"/>
        </a:p>
        <a:p>
          <a:pPr marL="0" lvl="0" indent="0" algn="l" defTabSz="711200">
            <a:lnSpc>
              <a:spcPct val="90000"/>
            </a:lnSpc>
            <a:spcBef>
              <a:spcPct val="0"/>
            </a:spcBef>
            <a:spcAft>
              <a:spcPts val="0"/>
            </a:spcAft>
            <a:buNone/>
          </a:pPr>
          <a:r>
            <a:rPr lang="sl-SI" sz="1600" kern="1200" dirty="0" err="1"/>
            <a:t>Lack</a:t>
          </a:r>
          <a:r>
            <a:rPr lang="sl-SI" sz="1600" kern="1200" dirty="0"/>
            <a:t> </a:t>
          </a:r>
          <a:r>
            <a:rPr lang="sl-SI" sz="1600" kern="1200" dirty="0" err="1"/>
            <a:t>of</a:t>
          </a:r>
          <a:r>
            <a:rPr lang="sl-SI" sz="1600" kern="1200" dirty="0"/>
            <a:t> </a:t>
          </a:r>
          <a:r>
            <a:rPr lang="sl-SI" sz="1600" kern="1200" dirty="0" err="1"/>
            <a:t>food</a:t>
          </a:r>
          <a:endParaRPr lang="sl-SI" sz="1600" kern="1200" dirty="0"/>
        </a:p>
        <a:p>
          <a:pPr marL="0" lvl="0" indent="0" algn="l" defTabSz="711200">
            <a:lnSpc>
              <a:spcPct val="90000"/>
            </a:lnSpc>
            <a:spcBef>
              <a:spcPct val="0"/>
            </a:spcBef>
            <a:spcAft>
              <a:spcPts val="0"/>
            </a:spcAft>
            <a:buNone/>
          </a:pPr>
          <a:r>
            <a:rPr lang="sl-SI" sz="1600" kern="1200" dirty="0"/>
            <a:t>Absence </a:t>
          </a:r>
          <a:r>
            <a:rPr lang="sl-SI" sz="1600" kern="1200" dirty="0" err="1"/>
            <a:t>of</a:t>
          </a:r>
          <a:r>
            <a:rPr lang="sl-SI" sz="1600" kern="1200" dirty="0"/>
            <a:t>  </a:t>
          </a:r>
          <a:r>
            <a:rPr lang="sl-SI" sz="1600" kern="1200" dirty="0" err="1"/>
            <a:t>shelter</a:t>
          </a:r>
          <a:r>
            <a:rPr lang="sl-SI" sz="1600" kern="1200" dirty="0"/>
            <a:t>/home</a:t>
          </a:r>
        </a:p>
        <a:p>
          <a:pPr marL="0" lvl="0" indent="0" algn="l" defTabSz="711200">
            <a:lnSpc>
              <a:spcPct val="90000"/>
            </a:lnSpc>
            <a:spcBef>
              <a:spcPct val="0"/>
            </a:spcBef>
            <a:spcAft>
              <a:spcPts val="0"/>
            </a:spcAft>
            <a:buNone/>
          </a:pPr>
          <a:r>
            <a:rPr lang="sl-SI" sz="1600" kern="1200" dirty="0" err="1"/>
            <a:t>Iliteracy</a:t>
          </a:r>
          <a:endParaRPr lang="sl-SI" sz="1600" kern="1200" dirty="0"/>
        </a:p>
        <a:p>
          <a:pPr marL="0" lvl="0" indent="0" algn="l" defTabSz="711200">
            <a:lnSpc>
              <a:spcPct val="90000"/>
            </a:lnSpc>
            <a:spcBef>
              <a:spcPct val="0"/>
            </a:spcBef>
            <a:spcAft>
              <a:spcPts val="0"/>
            </a:spcAft>
            <a:buNone/>
          </a:pPr>
          <a:r>
            <a:rPr lang="sl-SI" sz="1600" kern="1200" dirty="0" err="1"/>
            <a:t>Lack</a:t>
          </a:r>
          <a:r>
            <a:rPr lang="sl-SI" sz="1600" kern="1200" dirty="0"/>
            <a:t> </a:t>
          </a:r>
          <a:r>
            <a:rPr lang="sl-SI" sz="1600" kern="1200" dirty="0" err="1"/>
            <a:t>of</a:t>
          </a:r>
          <a:r>
            <a:rPr lang="sl-SI" sz="1600" kern="1200" dirty="0"/>
            <a:t> </a:t>
          </a:r>
          <a:r>
            <a:rPr lang="sl-SI" sz="1600" kern="1200" dirty="0" err="1"/>
            <a:t>health</a:t>
          </a:r>
          <a:r>
            <a:rPr lang="sl-SI" sz="1600" kern="1200" dirty="0"/>
            <a:t> </a:t>
          </a:r>
          <a:r>
            <a:rPr lang="sl-SI" sz="1600" kern="1200" dirty="0" err="1"/>
            <a:t>care</a:t>
          </a:r>
          <a:endParaRPr lang="sl-SI" sz="1600" kern="1200" dirty="0"/>
        </a:p>
      </dsp:txBody>
      <dsp:txXfrm>
        <a:off x="4007598" y="3834565"/>
        <a:ext cx="2641458" cy="1460130"/>
      </dsp:txXfrm>
    </dsp:sp>
    <dsp:sp modelId="{0212738E-B709-4C87-BCC6-9A8F6B4DDB7C}">
      <dsp:nvSpPr>
        <dsp:cNvPr id="0" name=""/>
        <dsp:cNvSpPr/>
      </dsp:nvSpPr>
      <dsp:spPr>
        <a:xfrm rot="9373743">
          <a:off x="3288220" y="3557273"/>
          <a:ext cx="358681" cy="0"/>
        </a:xfrm>
        <a:custGeom>
          <a:avLst/>
          <a:gdLst/>
          <a:ahLst/>
          <a:cxnLst/>
          <a:rect l="0" t="0" r="0" b="0"/>
          <a:pathLst>
            <a:path>
              <a:moveTo>
                <a:pt x="0" y="0"/>
              </a:moveTo>
              <a:lnTo>
                <a:pt x="358681" y="0"/>
              </a:lnTo>
            </a:path>
          </a:pathLst>
        </a:custGeom>
        <a:noFill/>
        <a:ln w="25400" cap="flat"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sp>
    <dsp:sp modelId="{C6F39057-F4D1-467D-AED4-673816B7BE36}">
      <dsp:nvSpPr>
        <dsp:cNvPr id="0" name=""/>
        <dsp:cNvSpPr/>
      </dsp:nvSpPr>
      <dsp:spPr>
        <a:xfrm>
          <a:off x="442911" y="3359356"/>
          <a:ext cx="2860523" cy="1800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ts val="300"/>
            </a:spcAft>
            <a:buNone/>
          </a:pPr>
          <a:r>
            <a:rPr lang="sl-SI" sz="1600" b="1" kern="1200"/>
            <a:t>Emotional aspect</a:t>
          </a:r>
        </a:p>
        <a:p>
          <a:pPr marL="0" lvl="0" indent="0" algn="l" defTabSz="711200">
            <a:lnSpc>
              <a:spcPct val="90000"/>
            </a:lnSpc>
            <a:spcBef>
              <a:spcPct val="0"/>
            </a:spcBef>
            <a:spcAft>
              <a:spcPts val="0"/>
            </a:spcAft>
            <a:buNone/>
          </a:pPr>
          <a:r>
            <a:rPr lang="sl-SI" sz="1600" kern="1200"/>
            <a:t>Lack of love</a:t>
          </a:r>
        </a:p>
        <a:p>
          <a:pPr marL="0" lvl="0" indent="0" algn="l" defTabSz="711200">
            <a:lnSpc>
              <a:spcPct val="90000"/>
            </a:lnSpc>
            <a:spcBef>
              <a:spcPct val="0"/>
            </a:spcBef>
            <a:spcAft>
              <a:spcPts val="0"/>
            </a:spcAft>
            <a:buNone/>
          </a:pPr>
          <a:r>
            <a:rPr lang="sl-SI" sz="1600" kern="1200"/>
            <a:t>Lack of care and support</a:t>
          </a:r>
        </a:p>
        <a:p>
          <a:pPr marL="0" lvl="0" indent="0" algn="l" defTabSz="711200">
            <a:lnSpc>
              <a:spcPct val="90000"/>
            </a:lnSpc>
            <a:spcBef>
              <a:spcPct val="0"/>
            </a:spcBef>
            <a:spcAft>
              <a:spcPts val="0"/>
            </a:spcAft>
            <a:buNone/>
          </a:pPr>
          <a:r>
            <a:rPr lang="sl-SI" sz="1600" kern="1200"/>
            <a:t>Absence of space</a:t>
          </a:r>
        </a:p>
        <a:p>
          <a:pPr marL="0" lvl="0" indent="0" algn="l" defTabSz="711200">
            <a:lnSpc>
              <a:spcPct val="90000"/>
            </a:lnSpc>
            <a:spcBef>
              <a:spcPct val="0"/>
            </a:spcBef>
            <a:spcAft>
              <a:spcPts val="0"/>
            </a:spcAft>
            <a:buNone/>
          </a:pPr>
          <a:r>
            <a:rPr lang="sl-SI" sz="1600" kern="1200"/>
            <a:t>Lack of person to communicate</a:t>
          </a:r>
        </a:p>
        <a:p>
          <a:pPr marL="0" lvl="0" indent="0" algn="l" defTabSz="711200">
            <a:lnSpc>
              <a:spcPct val="90000"/>
            </a:lnSpc>
            <a:spcBef>
              <a:spcPct val="0"/>
            </a:spcBef>
            <a:spcAft>
              <a:spcPts val="0"/>
            </a:spcAft>
            <a:buNone/>
          </a:pPr>
          <a:r>
            <a:rPr lang="sl-SI" sz="1600" kern="1200"/>
            <a:t>Poor self-esteem</a:t>
          </a:r>
        </a:p>
        <a:p>
          <a:pPr marL="0" lvl="0" indent="0" algn="l" defTabSz="711200">
            <a:lnSpc>
              <a:spcPct val="90000"/>
            </a:lnSpc>
            <a:spcBef>
              <a:spcPct val="0"/>
            </a:spcBef>
            <a:spcAft>
              <a:spcPts val="0"/>
            </a:spcAft>
            <a:buNone/>
          </a:pPr>
          <a:r>
            <a:rPr lang="sl-SI" sz="1600" kern="1200"/>
            <a:t>Depression</a:t>
          </a:r>
        </a:p>
      </dsp:txBody>
      <dsp:txXfrm>
        <a:off x="530795" y="3447240"/>
        <a:ext cx="2684755" cy="1624551"/>
      </dsp:txXfrm>
    </dsp:sp>
    <dsp:sp modelId="{A60B412F-83BA-4B4E-89D1-E5600A7EE1A3}">
      <dsp:nvSpPr>
        <dsp:cNvPr id="0" name=""/>
        <dsp:cNvSpPr/>
      </dsp:nvSpPr>
      <dsp:spPr>
        <a:xfrm rot="1602278">
          <a:off x="7239144" y="3668092"/>
          <a:ext cx="310081" cy="0"/>
        </a:xfrm>
        <a:custGeom>
          <a:avLst/>
          <a:gdLst/>
          <a:ahLst/>
          <a:cxnLst/>
          <a:rect l="0" t="0" r="0" b="0"/>
          <a:pathLst>
            <a:path>
              <a:moveTo>
                <a:pt x="0" y="0"/>
              </a:moveTo>
              <a:lnTo>
                <a:pt x="310081" y="0"/>
              </a:lnTo>
            </a:path>
          </a:pathLst>
        </a:custGeom>
        <a:noFill/>
        <a:ln w="25400" cap="flat" cmpd="sng" algn="ctr">
          <a:solidFill>
            <a:scrgbClr r="0" g="0" b="0"/>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sp>
    <dsp:sp modelId="{85A211A6-1433-461D-A6CB-056A3DA2712F}">
      <dsp:nvSpPr>
        <dsp:cNvPr id="0" name=""/>
        <dsp:cNvSpPr/>
      </dsp:nvSpPr>
      <dsp:spPr>
        <a:xfrm>
          <a:off x="7484508" y="3737766"/>
          <a:ext cx="3200049" cy="15613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40640" rIns="40640" bIns="40640" numCol="1" spcCol="1270" anchor="ctr" anchorCtr="0">
          <a:noAutofit/>
        </a:bodyPr>
        <a:lstStyle/>
        <a:p>
          <a:pPr marL="0" lvl="0" indent="0" algn="l" defTabSz="711200">
            <a:lnSpc>
              <a:spcPct val="90000"/>
            </a:lnSpc>
            <a:spcBef>
              <a:spcPct val="0"/>
            </a:spcBef>
            <a:spcAft>
              <a:spcPts val="300"/>
            </a:spcAft>
            <a:buNone/>
          </a:pPr>
          <a:r>
            <a:rPr lang="sl-SI" sz="1600" b="1" kern="1200" dirty="0">
              <a:solidFill>
                <a:schemeClr val="bg1"/>
              </a:solidFill>
            </a:rPr>
            <a:t>Social </a:t>
          </a:r>
          <a:r>
            <a:rPr lang="sl-SI" sz="1600" b="1" kern="1200" dirty="0" err="1">
              <a:solidFill>
                <a:schemeClr val="bg1"/>
              </a:solidFill>
            </a:rPr>
            <a:t>aspect</a:t>
          </a:r>
          <a:endParaRPr lang="sl-SI" sz="1600" b="1" kern="1200" dirty="0">
            <a:solidFill>
              <a:schemeClr val="bg1"/>
            </a:solidFill>
          </a:endParaRPr>
        </a:p>
        <a:p>
          <a:pPr marL="0" lvl="0" indent="0" algn="l" defTabSz="711200">
            <a:lnSpc>
              <a:spcPct val="90000"/>
            </a:lnSpc>
            <a:spcBef>
              <a:spcPct val="0"/>
            </a:spcBef>
            <a:spcAft>
              <a:spcPts val="0"/>
            </a:spcAft>
            <a:buNone/>
          </a:pPr>
          <a:r>
            <a:rPr lang="sl-SI" sz="1600" kern="1200" dirty="0" err="1">
              <a:solidFill>
                <a:schemeClr val="bg1"/>
              </a:solidFill>
            </a:rPr>
            <a:t>Lack</a:t>
          </a:r>
          <a:r>
            <a:rPr lang="sl-SI" sz="1600" kern="1200" dirty="0">
              <a:solidFill>
                <a:schemeClr val="bg1"/>
              </a:solidFill>
            </a:rPr>
            <a:t> </a:t>
          </a:r>
          <a:r>
            <a:rPr lang="sl-SI" sz="1600" kern="1200" dirty="0" err="1">
              <a:solidFill>
                <a:schemeClr val="bg1"/>
              </a:solidFill>
            </a:rPr>
            <a:t>of</a:t>
          </a:r>
          <a:r>
            <a:rPr lang="sl-SI" sz="1600" kern="1200" dirty="0">
              <a:solidFill>
                <a:schemeClr val="bg1"/>
              </a:solidFill>
            </a:rPr>
            <a:t> </a:t>
          </a:r>
          <a:r>
            <a:rPr lang="sl-SI" sz="1600" kern="1200" dirty="0" err="1">
              <a:solidFill>
                <a:schemeClr val="bg1"/>
              </a:solidFill>
            </a:rPr>
            <a:t>supportive</a:t>
          </a:r>
          <a:r>
            <a:rPr lang="sl-SI" sz="1600" kern="1200" dirty="0">
              <a:solidFill>
                <a:schemeClr val="bg1"/>
              </a:solidFill>
            </a:rPr>
            <a:t> </a:t>
          </a:r>
          <a:r>
            <a:rPr lang="sl-SI" sz="1600" kern="1200" dirty="0" err="1">
              <a:solidFill>
                <a:schemeClr val="bg1"/>
              </a:solidFill>
            </a:rPr>
            <a:t>peer</a:t>
          </a:r>
          <a:r>
            <a:rPr lang="sl-SI" sz="1600" kern="1200" dirty="0">
              <a:solidFill>
                <a:schemeClr val="bg1"/>
              </a:solidFill>
            </a:rPr>
            <a:t> </a:t>
          </a:r>
          <a:r>
            <a:rPr lang="sl-SI" sz="1600" kern="1200" dirty="0" err="1">
              <a:solidFill>
                <a:schemeClr val="bg1"/>
              </a:solidFill>
            </a:rPr>
            <a:t>group</a:t>
          </a:r>
          <a:endParaRPr lang="sl-SI" sz="1600" kern="1200" dirty="0">
            <a:solidFill>
              <a:schemeClr val="bg1"/>
            </a:solidFill>
          </a:endParaRPr>
        </a:p>
        <a:p>
          <a:pPr marL="0" lvl="0" indent="0" algn="l" defTabSz="711200">
            <a:lnSpc>
              <a:spcPct val="90000"/>
            </a:lnSpc>
            <a:spcBef>
              <a:spcPct val="0"/>
            </a:spcBef>
            <a:spcAft>
              <a:spcPts val="0"/>
            </a:spcAft>
            <a:buNone/>
          </a:pPr>
          <a:r>
            <a:rPr lang="sl-SI" sz="1600" kern="1200" dirty="0" err="1">
              <a:solidFill>
                <a:schemeClr val="bg1"/>
              </a:solidFill>
            </a:rPr>
            <a:t>Lack</a:t>
          </a:r>
          <a:r>
            <a:rPr lang="sl-SI" sz="1600" kern="1200" dirty="0">
              <a:solidFill>
                <a:schemeClr val="bg1"/>
              </a:solidFill>
            </a:rPr>
            <a:t> </a:t>
          </a:r>
          <a:r>
            <a:rPr lang="sl-SI" sz="1600" kern="1200" dirty="0" err="1">
              <a:solidFill>
                <a:schemeClr val="bg1"/>
              </a:solidFill>
            </a:rPr>
            <a:t>of</a:t>
          </a:r>
          <a:r>
            <a:rPr lang="sl-SI" sz="1600" kern="1200" dirty="0">
              <a:solidFill>
                <a:schemeClr val="bg1"/>
              </a:solidFill>
            </a:rPr>
            <a:t> role </a:t>
          </a:r>
          <a:r>
            <a:rPr lang="sl-SI" sz="1600" kern="1200" dirty="0" err="1">
              <a:solidFill>
                <a:schemeClr val="bg1"/>
              </a:solidFill>
            </a:rPr>
            <a:t>models</a:t>
          </a:r>
          <a:r>
            <a:rPr lang="sl-SI" sz="1600" kern="1200" dirty="0">
              <a:solidFill>
                <a:schemeClr val="bg1"/>
              </a:solidFill>
            </a:rPr>
            <a:t> to </a:t>
          </a:r>
          <a:r>
            <a:rPr lang="sl-SI" sz="1600" kern="1200" dirty="0" err="1">
              <a:solidFill>
                <a:schemeClr val="bg1"/>
              </a:solidFill>
            </a:rPr>
            <a:t>folow</a:t>
          </a:r>
          <a:endParaRPr lang="sl-SI" sz="1600" kern="1200" dirty="0">
            <a:solidFill>
              <a:schemeClr val="bg1"/>
            </a:solidFill>
          </a:endParaRPr>
        </a:p>
        <a:p>
          <a:pPr marL="0" lvl="0" indent="0" algn="l" defTabSz="711200">
            <a:lnSpc>
              <a:spcPct val="90000"/>
            </a:lnSpc>
            <a:spcBef>
              <a:spcPct val="0"/>
            </a:spcBef>
            <a:spcAft>
              <a:spcPts val="0"/>
            </a:spcAft>
            <a:buNone/>
          </a:pPr>
          <a:r>
            <a:rPr lang="sl-SI" sz="1600" kern="1200" dirty="0" err="1">
              <a:solidFill>
                <a:schemeClr val="bg1"/>
              </a:solidFill>
            </a:rPr>
            <a:t>Misguidance</a:t>
          </a:r>
          <a:r>
            <a:rPr lang="sl-SI" sz="1600" kern="1200" dirty="0">
              <a:solidFill>
                <a:schemeClr val="bg1"/>
              </a:solidFill>
            </a:rPr>
            <a:t> in </a:t>
          </a:r>
          <a:r>
            <a:rPr lang="sl-SI" sz="1600" kern="1200" dirty="0" err="1">
              <a:solidFill>
                <a:schemeClr val="bg1"/>
              </a:solidFill>
            </a:rPr>
            <a:t>difficult</a:t>
          </a:r>
          <a:r>
            <a:rPr lang="sl-SI" sz="1600" kern="1200" dirty="0">
              <a:solidFill>
                <a:schemeClr val="bg1"/>
              </a:solidFill>
            </a:rPr>
            <a:t> </a:t>
          </a:r>
          <a:r>
            <a:rPr lang="sl-SI" sz="1600" kern="1200" dirty="0" err="1">
              <a:solidFill>
                <a:schemeClr val="bg1"/>
              </a:solidFill>
            </a:rPr>
            <a:t>situation</a:t>
          </a:r>
          <a:endParaRPr lang="sl-SI" sz="1600" kern="1200" dirty="0">
            <a:solidFill>
              <a:schemeClr val="bg1"/>
            </a:solidFill>
          </a:endParaRPr>
        </a:p>
        <a:p>
          <a:pPr marL="0" lvl="0" indent="0" algn="l" defTabSz="711200">
            <a:lnSpc>
              <a:spcPct val="90000"/>
            </a:lnSpc>
            <a:spcBef>
              <a:spcPct val="0"/>
            </a:spcBef>
            <a:spcAft>
              <a:spcPts val="0"/>
            </a:spcAft>
            <a:buNone/>
          </a:pPr>
          <a:r>
            <a:rPr lang="sl-SI" sz="1600" kern="1200" dirty="0" err="1">
              <a:solidFill>
                <a:schemeClr val="bg1"/>
              </a:solidFill>
            </a:rPr>
            <a:t>Risky</a:t>
          </a:r>
          <a:r>
            <a:rPr lang="sl-SI" sz="1600" kern="1200" dirty="0">
              <a:solidFill>
                <a:schemeClr val="bg1"/>
              </a:solidFill>
            </a:rPr>
            <a:t> </a:t>
          </a:r>
          <a:r>
            <a:rPr lang="sl-SI" sz="1600" kern="1200" dirty="0" err="1">
              <a:solidFill>
                <a:schemeClr val="bg1"/>
              </a:solidFill>
            </a:rPr>
            <a:t>enviroment</a:t>
          </a:r>
          <a:endParaRPr lang="sl-SI" sz="1600" kern="1200" dirty="0">
            <a:solidFill>
              <a:schemeClr val="bg1"/>
            </a:solidFill>
          </a:endParaRPr>
        </a:p>
      </dsp:txBody>
      <dsp:txXfrm>
        <a:off x="7560725" y="3813983"/>
        <a:ext cx="3047615" cy="140887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0.02006</cdr:x>
      <cdr:y>0</cdr:y>
    </cdr:from>
    <cdr:to>
      <cdr:x>0.06222</cdr:x>
      <cdr:y>0.08688</cdr:y>
    </cdr:to>
    <cdr:pic>
      <cdr:nvPicPr>
        <cdr:cNvPr id="3" name="chart">
          <a:extLst xmlns:a="http://schemas.openxmlformats.org/drawingml/2006/main">
            <a:ext uri="{FF2B5EF4-FFF2-40B4-BE49-F238E27FC236}">
              <a16:creationId xmlns:a16="http://schemas.microsoft.com/office/drawing/2014/main" id="{02CE654A-3F2B-46CE-B105-DF5B7073C75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1394" y="0"/>
          <a:ext cx="234079" cy="22155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0.76411</cdr:x>
      <cdr:y>0.95041</cdr:y>
    </cdr:from>
    <cdr:to>
      <cdr:x>0.97244</cdr:x>
      <cdr:y>1</cdr:y>
    </cdr:to>
    <cdr:sp macro="" textlink="">
      <cdr:nvSpPr>
        <cdr:cNvPr id="3" name="TextBox 2"/>
        <cdr:cNvSpPr txBox="1"/>
      </cdr:nvSpPr>
      <cdr:spPr>
        <a:xfrm xmlns:a="http://schemas.openxmlformats.org/drawingml/2006/main">
          <a:off x="4248411" y="3269249"/>
          <a:ext cx="1158287" cy="170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b="0" i="0">
              <a:solidFill>
                <a:srgbClr val="000000"/>
              </a:solidFill>
              <a:latin typeface="Arial Narrow" panose="020B0606020202030204" pitchFamily="34" charset="0"/>
            </a:rPr>
            <a:t>Percentage point change</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914400" y="2480719"/>
            <a:ext cx="10363200" cy="769441"/>
          </a:xfrm>
        </p:spPr>
        <p:txBody>
          <a:bodyPr>
            <a:spAutoFit/>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it-IT"/>
          </a:p>
        </p:txBody>
      </p:sp>
      <p:sp>
        <p:nvSpPr>
          <p:cNvPr id="4" name="Segnaposto data 3"/>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5" name="Segnaposto piè di pagina 4"/>
          <p:cNvSpPr>
            <a:spLocks noGrp="1"/>
          </p:cNvSpPr>
          <p:nvPr>
            <p:ph type="ftr" sz="quarter" idx="11"/>
          </p:nvPr>
        </p:nvSpPr>
        <p:spPr>
          <a:xfrm>
            <a:off x="4165600" y="6356352"/>
            <a:ext cx="3860800" cy="365125"/>
          </a:xfrm>
          <a:prstGeom prst="rect">
            <a:avLst/>
          </a:prstGeom>
        </p:spPr>
        <p:txBody>
          <a:bodyPr/>
          <a:lstStyle/>
          <a:p>
            <a:endParaRPr lang="sl-SI"/>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26426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sl-SI"/>
              <a:t>Kliknite, če želite urediti slog naslova matrice</a:t>
            </a:r>
            <a:endParaRPr lang="it-IT"/>
          </a:p>
        </p:txBody>
      </p:sp>
      <p:sp>
        <p:nvSpPr>
          <p:cNvPr id="3" name="Segnaposto testo verticale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it-IT"/>
          </a:p>
        </p:txBody>
      </p:sp>
      <p:sp>
        <p:nvSpPr>
          <p:cNvPr id="4" name="Segnaposto data 3"/>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5" name="Segnaposto piè di pagina 4"/>
          <p:cNvSpPr>
            <a:spLocks noGrp="1"/>
          </p:cNvSpPr>
          <p:nvPr>
            <p:ph type="ftr" sz="quarter" idx="11"/>
          </p:nvPr>
        </p:nvSpPr>
        <p:spPr>
          <a:xfrm>
            <a:off x="4165600" y="6356352"/>
            <a:ext cx="3860800" cy="365125"/>
          </a:xfrm>
          <a:prstGeom prst="rect">
            <a:avLst/>
          </a:prstGeom>
        </p:spPr>
        <p:txBody>
          <a:bodyPr/>
          <a:lstStyle/>
          <a:p>
            <a:endParaRPr lang="sl-SI"/>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33955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743200" cy="5851525"/>
          </a:xfrm>
        </p:spPr>
        <p:txBody>
          <a:bodyPr vert="eaVert"/>
          <a:lstStyle/>
          <a:p>
            <a:r>
              <a:rPr lang="sl-SI"/>
              <a:t>Kliknite, če želite urediti slog naslova matrice</a:t>
            </a:r>
            <a:endParaRPr lang="it-IT"/>
          </a:p>
        </p:txBody>
      </p:sp>
      <p:sp>
        <p:nvSpPr>
          <p:cNvPr id="3" name="Segnaposto testo verticale 2"/>
          <p:cNvSpPr>
            <a:spLocks noGrp="1"/>
          </p:cNvSpPr>
          <p:nvPr>
            <p:ph type="body" orient="vert" idx="1"/>
          </p:nvPr>
        </p:nvSpPr>
        <p:spPr>
          <a:xfrm>
            <a:off x="609600" y="274640"/>
            <a:ext cx="8026400" cy="5851525"/>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it-IT"/>
          </a:p>
        </p:txBody>
      </p:sp>
      <p:sp>
        <p:nvSpPr>
          <p:cNvPr id="4" name="Segnaposto data 3"/>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5" name="Segnaposto piè di pagina 4"/>
          <p:cNvSpPr>
            <a:spLocks noGrp="1"/>
          </p:cNvSpPr>
          <p:nvPr>
            <p:ph type="ftr" sz="quarter" idx="11"/>
          </p:nvPr>
        </p:nvSpPr>
        <p:spPr>
          <a:xfrm>
            <a:off x="4165600" y="6356352"/>
            <a:ext cx="3860800" cy="365125"/>
          </a:xfrm>
          <a:prstGeom prst="rect">
            <a:avLst/>
          </a:prstGeom>
        </p:spPr>
        <p:txBody>
          <a:bodyPr/>
          <a:lstStyle/>
          <a:p>
            <a:endParaRPr lang="sl-SI"/>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1466542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80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9083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8102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654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82475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1334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008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202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09600" y="1828176"/>
            <a:ext cx="10972800" cy="769441"/>
          </a:xfrm>
        </p:spPr>
        <p:txBody>
          <a:bodyPr>
            <a:spAutoFit/>
          </a:bodyPr>
          <a:lstStyle/>
          <a:p>
            <a:r>
              <a:rPr lang="it-IT"/>
              <a:t>Fare clic per modificare stile</a:t>
            </a:r>
          </a:p>
        </p:txBody>
      </p:sp>
      <p:sp>
        <p:nvSpPr>
          <p:cNvPr id="3" name="Segnaposto contenuto 2"/>
          <p:cNvSpPr>
            <a:spLocks noGrp="1"/>
          </p:cNvSpPr>
          <p:nvPr>
            <p:ph idx="1" hasCustomPrompt="1"/>
          </p:nvPr>
        </p:nvSpPr>
        <p:spPr>
          <a:xfrm>
            <a:off x="609600" y="2937991"/>
            <a:ext cx="10972800" cy="1806648"/>
          </a:xfrm>
        </p:spPr>
        <p:txBody>
          <a:bodyPr>
            <a:spAutoFit/>
          </a:bodyPr>
          <a:lstStyle>
            <a:lvl1pPr>
              <a:spcBef>
                <a:spcPts val="600"/>
              </a:spcBef>
              <a:spcAft>
                <a:spcPts val="300"/>
              </a:spcAft>
              <a:defRPr sz="2000"/>
            </a:lvl1pPr>
            <a:lvl2pPr>
              <a:spcBef>
                <a:spcPts val="300"/>
              </a:spcBef>
              <a:defRPr sz="18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5" name="Segnaposto piè di pagina 4"/>
          <p:cNvSpPr>
            <a:spLocks noGrp="1"/>
          </p:cNvSpPr>
          <p:nvPr>
            <p:ph type="ftr" sz="quarter" idx="11"/>
          </p:nvPr>
        </p:nvSpPr>
        <p:spPr>
          <a:xfrm>
            <a:off x="4165600" y="6356352"/>
            <a:ext cx="3860800" cy="365125"/>
          </a:xfrm>
          <a:prstGeom prst="rect">
            <a:avLst/>
          </a:prstGeom>
        </p:spPr>
        <p:txBody>
          <a:bodyPr/>
          <a:lstStyle/>
          <a:p>
            <a:endParaRPr lang="sl-SI"/>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1995370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Kliknite, če želite urediti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84534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4975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1328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92575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3409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9760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6995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9346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4869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91479" y="415924"/>
            <a:ext cx="10627138" cy="980017"/>
          </a:xfrm>
        </p:spPr>
        <p:txBody>
          <a:bodyPr>
            <a:noAutofit/>
          </a:bodyPr>
          <a:lstStyle>
            <a:lvl1pPr algn="ctr">
              <a:defRPr sz="4400">
                <a:latin typeface="Arial" panose="020B0604020202020204" pitchFamily="34" charset="0"/>
                <a:cs typeface="Arial" panose="020B0604020202020204" pitchFamily="34" charset="0"/>
              </a:defRPr>
            </a:lvl1pPr>
          </a:lstStyle>
          <a:p>
            <a:r>
              <a:rPr lang="sl-SI" dirty="0"/>
              <a:t>Kliknite, če želite urediti slog naslova matrice</a:t>
            </a:r>
            <a:endParaRPr lang="en-US" dirty="0"/>
          </a:p>
        </p:txBody>
      </p:sp>
      <p:sp>
        <p:nvSpPr>
          <p:cNvPr id="3" name="Subtitle 2"/>
          <p:cNvSpPr>
            <a:spLocks noGrp="1"/>
          </p:cNvSpPr>
          <p:nvPr>
            <p:ph type="subTitle" idx="1"/>
          </p:nvPr>
        </p:nvSpPr>
        <p:spPr>
          <a:xfrm>
            <a:off x="1015999" y="1648354"/>
            <a:ext cx="11002617" cy="1168400"/>
          </a:xfrm>
        </p:spPr>
        <p:txBody>
          <a:bodyPr>
            <a:normAutofit/>
          </a:bodyPr>
          <a:lstStyle>
            <a:lvl1pPr marL="0" indent="0" algn="l">
              <a:buNone/>
              <a:defRPr sz="2400">
                <a:solidFill>
                  <a:schemeClr val="tx1">
                    <a:tint val="75000"/>
                  </a:schemeClr>
                </a:solidFill>
                <a:latin typeface="Verdana" panose="020B0604030504040204" pitchFamily="34" charset="0"/>
                <a:ea typeface="Verdana" panose="020B0604030504040204" pitchFamily="34" charset="0"/>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sl-SI" dirty="0"/>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2">
            <a:extLst>
              <a:ext uri="{FF2B5EF4-FFF2-40B4-BE49-F238E27FC236}">
                <a16:creationId xmlns:a16="http://schemas.microsoft.com/office/drawing/2014/main" id="{AA30464C-FB1E-41EB-8E6C-5482E8343943}"/>
              </a:ext>
            </a:extLst>
          </p:cNvPr>
          <p:cNvPicPr>
            <a:picLocks noChangeAspect="1"/>
          </p:cNvPicPr>
          <p:nvPr userDrawn="1"/>
        </p:nvPicPr>
        <p:blipFill>
          <a:blip r:embed="rId2"/>
          <a:srcRect/>
          <a:stretch>
            <a:fillRect/>
          </a:stretch>
        </p:blipFill>
        <p:spPr>
          <a:xfrm>
            <a:off x="8199783" y="6090844"/>
            <a:ext cx="4129206" cy="908425"/>
          </a:xfrm>
          <a:prstGeom prst="rect">
            <a:avLst/>
          </a:prstGeom>
        </p:spPr>
      </p:pic>
      <p:pic>
        <p:nvPicPr>
          <p:cNvPr id="8" name="Picture 6">
            <a:extLst>
              <a:ext uri="{FF2B5EF4-FFF2-40B4-BE49-F238E27FC236}">
                <a16:creationId xmlns:a16="http://schemas.microsoft.com/office/drawing/2014/main" id="{38E25783-1376-453E-AB5B-6F9C7E60A5A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39148" y="-165100"/>
            <a:ext cx="1346200" cy="1346200"/>
          </a:xfrm>
          <a:prstGeom prst="rect">
            <a:avLst/>
          </a:prstGeom>
        </p:spPr>
      </p:pic>
    </p:spTree>
    <p:extLst>
      <p:ext uri="{BB962C8B-B14F-4D97-AF65-F5344CB8AC3E}">
        <p14:creationId xmlns:p14="http://schemas.microsoft.com/office/powerpoint/2010/main" val="2012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2"/>
            <a:ext cx="10363200" cy="1362075"/>
          </a:xfrm>
        </p:spPr>
        <p:txBody>
          <a:bodyPr anchor="t"/>
          <a:lstStyle>
            <a:lvl1pPr algn="l">
              <a:defRPr sz="4000" b="1" cap="all"/>
            </a:lvl1pPr>
          </a:lstStyle>
          <a:p>
            <a:r>
              <a:rPr lang="sl-SI"/>
              <a:t>Kliknite, če želite urediti slog naslova matrice</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Segnaposto data 3"/>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5" name="Segnaposto piè di pagina 4"/>
          <p:cNvSpPr>
            <a:spLocks noGrp="1"/>
          </p:cNvSpPr>
          <p:nvPr>
            <p:ph type="ftr" sz="quarter" idx="11"/>
          </p:nvPr>
        </p:nvSpPr>
        <p:spPr>
          <a:xfrm>
            <a:off x="4165600" y="6356352"/>
            <a:ext cx="3860800" cy="365125"/>
          </a:xfrm>
          <a:prstGeom prst="rect">
            <a:avLst/>
          </a:prstGeom>
        </p:spPr>
        <p:txBody>
          <a:bodyPr/>
          <a:lstStyle/>
          <a:p>
            <a:endParaRPr lang="sl-SI"/>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2783777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2">
            <a:extLst>
              <a:ext uri="{FF2B5EF4-FFF2-40B4-BE49-F238E27FC236}">
                <a16:creationId xmlns:a16="http://schemas.microsoft.com/office/drawing/2014/main" id="{6F7F42DA-5F61-419D-8C42-C22430194D71}"/>
              </a:ext>
            </a:extLst>
          </p:cNvPr>
          <p:cNvPicPr>
            <a:picLocks noChangeAspect="1"/>
          </p:cNvPicPr>
          <p:nvPr userDrawn="1"/>
        </p:nvPicPr>
        <p:blipFill>
          <a:blip r:embed="rId2"/>
          <a:srcRect/>
          <a:stretch>
            <a:fillRect/>
          </a:stretch>
        </p:blipFill>
        <p:spPr>
          <a:xfrm>
            <a:off x="8199783" y="6090844"/>
            <a:ext cx="4129206" cy="908425"/>
          </a:xfrm>
          <a:prstGeom prst="rect">
            <a:avLst/>
          </a:prstGeom>
        </p:spPr>
      </p:pic>
      <p:pic>
        <p:nvPicPr>
          <p:cNvPr id="8" name="Picture 6">
            <a:extLst>
              <a:ext uri="{FF2B5EF4-FFF2-40B4-BE49-F238E27FC236}">
                <a16:creationId xmlns:a16="http://schemas.microsoft.com/office/drawing/2014/main" id="{FC4A62E9-DFB2-4642-93ED-1A37D11CBC40}"/>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39148" y="-165100"/>
            <a:ext cx="1346200" cy="1346200"/>
          </a:xfrm>
          <a:prstGeom prst="rect">
            <a:avLst/>
          </a:prstGeom>
        </p:spPr>
      </p:pic>
    </p:spTree>
    <p:extLst>
      <p:ext uri="{BB962C8B-B14F-4D97-AF65-F5344CB8AC3E}">
        <p14:creationId xmlns:p14="http://schemas.microsoft.com/office/powerpoint/2010/main" val="2870533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sl-SI"/>
              <a:t>Kliknite, če želite urediti slog naslova matrice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2">
            <a:extLst>
              <a:ext uri="{FF2B5EF4-FFF2-40B4-BE49-F238E27FC236}">
                <a16:creationId xmlns:a16="http://schemas.microsoft.com/office/drawing/2014/main" id="{8FCB4965-75AA-4AD5-AD1B-E3E964F76071}"/>
              </a:ext>
            </a:extLst>
          </p:cNvPr>
          <p:cNvPicPr>
            <a:picLocks noChangeAspect="1"/>
          </p:cNvPicPr>
          <p:nvPr userDrawn="1"/>
        </p:nvPicPr>
        <p:blipFill>
          <a:blip r:embed="rId2"/>
          <a:srcRect/>
          <a:stretch>
            <a:fillRect/>
          </a:stretch>
        </p:blipFill>
        <p:spPr>
          <a:xfrm>
            <a:off x="8199783" y="6090844"/>
            <a:ext cx="4129206" cy="908425"/>
          </a:xfrm>
          <a:prstGeom prst="rect">
            <a:avLst/>
          </a:prstGeom>
        </p:spPr>
      </p:pic>
      <p:pic>
        <p:nvPicPr>
          <p:cNvPr id="8" name="Picture 6">
            <a:extLst>
              <a:ext uri="{FF2B5EF4-FFF2-40B4-BE49-F238E27FC236}">
                <a16:creationId xmlns:a16="http://schemas.microsoft.com/office/drawing/2014/main" id="{19FABFA4-CA33-44CC-B984-BC93F42C9DEF}"/>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39148" y="-165100"/>
            <a:ext cx="1346200" cy="1346200"/>
          </a:xfrm>
          <a:prstGeom prst="rect">
            <a:avLst/>
          </a:prstGeom>
        </p:spPr>
      </p:pic>
    </p:spTree>
    <p:extLst>
      <p:ext uri="{BB962C8B-B14F-4D97-AF65-F5344CB8AC3E}">
        <p14:creationId xmlns:p14="http://schemas.microsoft.com/office/powerpoint/2010/main" val="12914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pic>
        <p:nvPicPr>
          <p:cNvPr id="8" name="Picture 2">
            <a:extLst>
              <a:ext uri="{FF2B5EF4-FFF2-40B4-BE49-F238E27FC236}">
                <a16:creationId xmlns:a16="http://schemas.microsoft.com/office/drawing/2014/main" id="{BE911648-68AE-4D6C-B250-4049885CFB65}"/>
              </a:ext>
            </a:extLst>
          </p:cNvPr>
          <p:cNvPicPr>
            <a:picLocks noChangeAspect="1"/>
          </p:cNvPicPr>
          <p:nvPr userDrawn="1"/>
        </p:nvPicPr>
        <p:blipFill>
          <a:blip r:embed="rId2"/>
          <a:srcRect/>
          <a:stretch>
            <a:fillRect/>
          </a:stretch>
        </p:blipFill>
        <p:spPr>
          <a:xfrm>
            <a:off x="8199783" y="6090844"/>
            <a:ext cx="4129206" cy="908425"/>
          </a:xfrm>
          <a:prstGeom prst="rect">
            <a:avLst/>
          </a:prstGeom>
        </p:spPr>
      </p:pic>
      <p:pic>
        <p:nvPicPr>
          <p:cNvPr id="9" name="Picture 6">
            <a:extLst>
              <a:ext uri="{FF2B5EF4-FFF2-40B4-BE49-F238E27FC236}">
                <a16:creationId xmlns:a16="http://schemas.microsoft.com/office/drawing/2014/main" id="{82E6B4C3-A81E-4312-97DA-A5A9A8C2D8A2}"/>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39148" y="-165100"/>
            <a:ext cx="1346200" cy="1346200"/>
          </a:xfrm>
          <a:prstGeom prst="rect">
            <a:avLst/>
          </a:prstGeom>
        </p:spPr>
      </p:pic>
    </p:spTree>
    <p:extLst>
      <p:ext uri="{BB962C8B-B14F-4D97-AF65-F5344CB8AC3E}">
        <p14:creationId xmlns:p14="http://schemas.microsoft.com/office/powerpoint/2010/main" val="4230006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sl-SI"/>
              <a:t>Kliknite za urejanje slogov besedila matrice</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sl-SI"/>
              <a:t>Kliknite za urejanje slogov besedila matrice</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870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4597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50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sl-SI"/>
              <a:t>Kliknite, če želite urediti slog naslova matrice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42A54C80-263E-416B-A8E0-580EDEADCBDC}"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26640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sl-SI"/>
              <a:t>Kliknite, če želite urediti slog naslova matrice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sl-SI"/>
              <a:t>Kliknite ikono, če želite dodati sliko</a:t>
            </a:r>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867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80876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sl-SI"/>
              <a:t>Kliknite, če želite urediti slog naslova matrice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67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sl-SI"/>
              <a:t>Kliknite, če želite urediti slog naslova matrice</a:t>
            </a:r>
            <a:endParaRPr lang="it-IT"/>
          </a:p>
        </p:txBody>
      </p:sp>
      <p:sp>
        <p:nvSpPr>
          <p:cNvPr id="3" name="Segnaposto contenuto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it-IT"/>
          </a:p>
        </p:txBody>
      </p:sp>
      <p:sp>
        <p:nvSpPr>
          <p:cNvPr id="4" name="Segnaposto contenuto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it-IT"/>
          </a:p>
        </p:txBody>
      </p:sp>
      <p:sp>
        <p:nvSpPr>
          <p:cNvPr id="5" name="Segnaposto data 4"/>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6" name="Segnaposto piè di pagina 5"/>
          <p:cNvSpPr>
            <a:spLocks noGrp="1"/>
          </p:cNvSpPr>
          <p:nvPr>
            <p:ph type="ftr" sz="quarter" idx="11"/>
          </p:nvPr>
        </p:nvSpPr>
        <p:spPr>
          <a:xfrm>
            <a:off x="4165600" y="6356352"/>
            <a:ext cx="3860800" cy="365125"/>
          </a:xfrm>
          <a:prstGeom prst="rect">
            <a:avLst/>
          </a:prstGeom>
        </p:spPr>
        <p:txBody>
          <a:bodyPr/>
          <a:lstStyle/>
          <a:p>
            <a:endParaRPr lang="sl-SI"/>
          </a:p>
        </p:txBody>
      </p:sp>
      <p:sp>
        <p:nvSpPr>
          <p:cNvPr id="7" name="Segnaposto numero diapositiva 6"/>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263355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sl-SI"/>
              <a:t>Kliknite, če želite urediti slog naslova matrice</a:t>
            </a:r>
            <a:endParaRPr lang="it-IT"/>
          </a:p>
        </p:txBody>
      </p:sp>
      <p:sp>
        <p:nvSpPr>
          <p:cNvPr id="3" name="Segnaposto testo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it-IT"/>
          </a:p>
        </p:txBody>
      </p:sp>
      <p:sp>
        <p:nvSpPr>
          <p:cNvPr id="5" name="Segnaposto testo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it-IT"/>
          </a:p>
        </p:txBody>
      </p:sp>
      <p:sp>
        <p:nvSpPr>
          <p:cNvPr id="7" name="Segnaposto data 6"/>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8" name="Segnaposto piè di pagina 7"/>
          <p:cNvSpPr>
            <a:spLocks noGrp="1"/>
          </p:cNvSpPr>
          <p:nvPr>
            <p:ph type="ftr" sz="quarter" idx="11"/>
          </p:nvPr>
        </p:nvSpPr>
        <p:spPr>
          <a:xfrm>
            <a:off x="4165600" y="6356352"/>
            <a:ext cx="3860800" cy="365125"/>
          </a:xfrm>
          <a:prstGeom prst="rect">
            <a:avLst/>
          </a:prstGeom>
        </p:spPr>
        <p:txBody>
          <a:bodyPr/>
          <a:lstStyle/>
          <a:p>
            <a:endParaRPr lang="sl-SI"/>
          </a:p>
        </p:txBody>
      </p:sp>
      <p:sp>
        <p:nvSpPr>
          <p:cNvPr id="9" name="Segnaposto numero diapositiva 8"/>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14427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sl-SI"/>
              <a:t>Kliknite, če želite urediti slog naslova matrice</a:t>
            </a:r>
            <a:endParaRPr lang="it-IT"/>
          </a:p>
        </p:txBody>
      </p:sp>
      <p:sp>
        <p:nvSpPr>
          <p:cNvPr id="3" name="Segnaposto data 2"/>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4" name="Segnaposto piè di pagina 3"/>
          <p:cNvSpPr>
            <a:spLocks noGrp="1"/>
          </p:cNvSpPr>
          <p:nvPr>
            <p:ph type="ftr" sz="quarter" idx="11"/>
          </p:nvPr>
        </p:nvSpPr>
        <p:spPr>
          <a:xfrm>
            <a:off x="4165600" y="6356352"/>
            <a:ext cx="3860800" cy="365125"/>
          </a:xfrm>
          <a:prstGeom prst="rect">
            <a:avLst/>
          </a:prstGeom>
        </p:spPr>
        <p:txBody>
          <a:bodyPr/>
          <a:lstStyle/>
          <a:p>
            <a:endParaRPr lang="sl-SI"/>
          </a:p>
        </p:txBody>
      </p:sp>
      <p:sp>
        <p:nvSpPr>
          <p:cNvPr id="5" name="Segnaposto numero diapositiva 4"/>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4913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3" name="Segnaposto piè di pagina 2"/>
          <p:cNvSpPr>
            <a:spLocks noGrp="1"/>
          </p:cNvSpPr>
          <p:nvPr>
            <p:ph type="ftr" sz="quarter" idx="11"/>
          </p:nvPr>
        </p:nvSpPr>
        <p:spPr>
          <a:xfrm>
            <a:off x="4165600" y="6356352"/>
            <a:ext cx="3860800" cy="365125"/>
          </a:xfrm>
          <a:prstGeom prst="rect">
            <a:avLst/>
          </a:prstGeom>
        </p:spPr>
        <p:txBody>
          <a:bodyPr/>
          <a:lstStyle/>
          <a:p>
            <a:endParaRPr lang="sl-SI"/>
          </a:p>
        </p:txBody>
      </p:sp>
      <p:sp>
        <p:nvSpPr>
          <p:cNvPr id="4" name="Segnaposto numero diapositiva 3"/>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81435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1"/>
          </a:xfrm>
        </p:spPr>
        <p:txBody>
          <a:bodyPr anchor="b"/>
          <a:lstStyle>
            <a:lvl1pPr algn="l">
              <a:defRPr sz="2000" b="1"/>
            </a:lvl1pPr>
          </a:lstStyle>
          <a:p>
            <a:r>
              <a:rPr lang="sl-SI"/>
              <a:t>Kliknite, če želite urediti slog naslova matrice</a:t>
            </a:r>
            <a:endParaRPr lang="it-IT"/>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it-IT"/>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Segnaposto data 4"/>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6" name="Segnaposto piè di pagina 5"/>
          <p:cNvSpPr>
            <a:spLocks noGrp="1"/>
          </p:cNvSpPr>
          <p:nvPr>
            <p:ph type="ftr" sz="quarter" idx="11"/>
          </p:nvPr>
        </p:nvSpPr>
        <p:spPr>
          <a:xfrm>
            <a:off x="4165600" y="6356352"/>
            <a:ext cx="3860800" cy="365125"/>
          </a:xfrm>
          <a:prstGeom prst="rect">
            <a:avLst/>
          </a:prstGeom>
        </p:spPr>
        <p:txBody>
          <a:bodyPr/>
          <a:lstStyle/>
          <a:p>
            <a:endParaRPr lang="sl-SI"/>
          </a:p>
        </p:txBody>
      </p:sp>
      <p:sp>
        <p:nvSpPr>
          <p:cNvPr id="7" name="Segnaposto numero diapositiva 6"/>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185952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1"/>
            <a:ext cx="7315200" cy="566739"/>
          </a:xfrm>
        </p:spPr>
        <p:txBody>
          <a:bodyPr anchor="b"/>
          <a:lstStyle>
            <a:lvl1pPr algn="l">
              <a:defRPr sz="2000" b="1"/>
            </a:lvl1pPr>
          </a:lstStyle>
          <a:p>
            <a:r>
              <a:rPr lang="sl-SI"/>
              <a:t>Kliknite, če želite urediti slog naslova matrice</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it-IT"/>
          </a:p>
        </p:txBody>
      </p:sp>
      <p:sp>
        <p:nvSpPr>
          <p:cNvPr id="4" name="Segnaposto testo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Segnaposto data 4"/>
          <p:cNvSpPr>
            <a:spLocks noGrp="1"/>
          </p:cNvSpPr>
          <p:nvPr>
            <p:ph type="dt" sz="half" idx="10"/>
          </p:nvPr>
        </p:nvSpPr>
        <p:spPr>
          <a:xfrm>
            <a:off x="609600" y="6356352"/>
            <a:ext cx="2844800" cy="365125"/>
          </a:xfrm>
          <a:prstGeom prst="rect">
            <a:avLst/>
          </a:prstGeom>
        </p:spPr>
        <p:txBody>
          <a:bodyPr/>
          <a:lstStyle/>
          <a:p>
            <a:fld id="{7FD7A893-D32C-448E-A1E3-477341350521}" type="datetimeFigureOut">
              <a:rPr lang="sl-SI" smtClean="0"/>
              <a:t>26. 01. 2022</a:t>
            </a:fld>
            <a:endParaRPr lang="sl-SI"/>
          </a:p>
        </p:txBody>
      </p:sp>
      <p:sp>
        <p:nvSpPr>
          <p:cNvPr id="6" name="Segnaposto piè di pagina 5"/>
          <p:cNvSpPr>
            <a:spLocks noGrp="1"/>
          </p:cNvSpPr>
          <p:nvPr>
            <p:ph type="ftr" sz="quarter" idx="11"/>
          </p:nvPr>
        </p:nvSpPr>
        <p:spPr>
          <a:xfrm>
            <a:off x="4165600" y="6356352"/>
            <a:ext cx="3860800" cy="365125"/>
          </a:xfrm>
          <a:prstGeom prst="rect">
            <a:avLst/>
          </a:prstGeom>
        </p:spPr>
        <p:txBody>
          <a:bodyPr/>
          <a:lstStyle/>
          <a:p>
            <a:endParaRPr lang="sl-SI"/>
          </a:p>
        </p:txBody>
      </p:sp>
      <p:sp>
        <p:nvSpPr>
          <p:cNvPr id="7" name="Segnaposto numero diapositiva 6"/>
          <p:cNvSpPr>
            <a:spLocks noGrp="1"/>
          </p:cNvSpPr>
          <p:nvPr>
            <p:ph type="sldNum" sz="quarter" idx="12"/>
          </p:nvPr>
        </p:nvSpPr>
        <p:spPr>
          <a:xfrm>
            <a:off x="8737600" y="6356352"/>
            <a:ext cx="2844800" cy="365125"/>
          </a:xfrm>
          <a:prstGeom prst="rect">
            <a:avLst/>
          </a:prstGeom>
        </p:spPr>
        <p:txBody>
          <a:bodyPr/>
          <a:lstStyle/>
          <a:p>
            <a:fld id="{4E3A0AB8-98A9-4E3F-AA2A-F9FFE1604E4B}" type="slidenum">
              <a:rPr lang="sl-SI" smtClean="0"/>
              <a:t>‹#›</a:t>
            </a:fld>
            <a:endParaRPr lang="sl-SI"/>
          </a:p>
        </p:txBody>
      </p:sp>
    </p:spTree>
    <p:extLst>
      <p:ext uri="{BB962C8B-B14F-4D97-AF65-F5344CB8AC3E}">
        <p14:creationId xmlns:p14="http://schemas.microsoft.com/office/powerpoint/2010/main" val="187667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1641396"/>
            <a:ext cx="10972800" cy="114300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609600" y="2937992"/>
            <a:ext cx="10972800" cy="318817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7414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b="1" i="0" kern="1200">
          <a:solidFill>
            <a:srgbClr val="33A99B"/>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62A55"/>
          </a:solidFill>
          <a:latin typeface="Tahoma"/>
          <a:ea typeface="+mn-ea"/>
          <a:cs typeface="+mn-cs"/>
        </a:defRPr>
      </a:lvl1pPr>
      <a:lvl2pPr marL="742950" indent="-285750" algn="l" defTabSz="457200" rtl="0" eaLnBrk="1" latinLnBrk="0" hangingPunct="1">
        <a:spcBef>
          <a:spcPct val="20000"/>
        </a:spcBef>
        <a:buFont typeface="Arial"/>
        <a:buChar char="–"/>
        <a:defRPr sz="2800" kern="1200">
          <a:solidFill>
            <a:srgbClr val="162A5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2A5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2A5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2A5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9507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3226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l="13518" r="13518"/>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018" y="532342"/>
            <a:ext cx="10807148" cy="762000"/>
          </a:xfrm>
          <a:prstGeom prst="rect">
            <a:avLst/>
          </a:prstGeom>
        </p:spPr>
        <p:txBody>
          <a:bodyPr vert="horz" lIns="91440" tIns="45720" rIns="91440" bIns="45720" rtlCol="0" anchor="ctr">
            <a:normAutofit/>
          </a:bodyPr>
          <a:lstStyle/>
          <a:p>
            <a:r>
              <a:rPr lang="sl-SI" dirty="0"/>
              <a:t>Kliknite, če želite urediti slog naslova matrice</a:t>
            </a:r>
            <a:endParaRPr lang="en-US" dirty="0"/>
          </a:p>
        </p:txBody>
      </p:sp>
      <p:sp>
        <p:nvSpPr>
          <p:cNvPr id="3" name="Text Placeholder 2"/>
          <p:cNvSpPr>
            <a:spLocks noGrp="1"/>
          </p:cNvSpPr>
          <p:nvPr>
            <p:ph type="body" idx="1"/>
          </p:nvPr>
        </p:nvSpPr>
        <p:spPr>
          <a:xfrm>
            <a:off x="1249018" y="1752600"/>
            <a:ext cx="5486400" cy="3017309"/>
          </a:xfrm>
          <a:prstGeom prst="rect">
            <a:avLst/>
          </a:prstGeom>
        </p:spPr>
        <p:txBody>
          <a:bodyPr vert="horz" lIns="91440" tIns="45720" rIns="91440" bIns="45720" rtlCol="0">
            <a:normAutofit/>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endParaRPr lang="en-US" dirty="0"/>
          </a:p>
        </p:txBody>
      </p:sp>
      <p:sp>
        <p:nvSpPr>
          <p:cNvPr id="4" name="Date Placeholder 3"/>
          <p:cNvSpPr>
            <a:spLocks noGrp="1"/>
          </p:cNvSpPr>
          <p:nvPr>
            <p:ph type="dt" sz="half" idx="2"/>
          </p:nvPr>
        </p:nvSpPr>
        <p:spPr>
          <a:xfrm>
            <a:off x="1249018" y="49233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1/26/2022</a:t>
            </a:fld>
            <a:endParaRPr lang="en-US"/>
          </a:p>
        </p:txBody>
      </p:sp>
      <p:sp>
        <p:nvSpPr>
          <p:cNvPr id="5" name="Footer Placeholder 4"/>
          <p:cNvSpPr>
            <a:spLocks noGrp="1"/>
          </p:cNvSpPr>
          <p:nvPr>
            <p:ph type="ftr" sz="quarter" idx="3"/>
          </p:nvPr>
        </p:nvSpPr>
        <p:spPr>
          <a:xfrm>
            <a:off x="3027018" y="49233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3018" y="49233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311261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60963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7u_wjH3-Ge8" TargetMode="Externa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30.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NuQTwJ-yeLM" TargetMode="External"/><Relationship Id="rId2" Type="http://schemas.openxmlformats.org/officeDocument/2006/relationships/chart" Target="../charts/chart2.xml"/><Relationship Id="rId1" Type="http://schemas.openxmlformats.org/officeDocument/2006/relationships/slideLayout" Target="../slideLayouts/slideLayout30.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dnbvTwrFaQ0" TargetMode="Externa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s://www.youtube.com/watch?v=iCvmsMzlF7o" TargetMode="Externa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hyperlink" Target="https://youtu.be/feUCOlxwG_U"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a:off x="8273620" y="0"/>
            <a:ext cx="3918381" cy="862044"/>
          </a:xfrm>
          <a:prstGeom prst="rect">
            <a:avLst/>
          </a:prstGeom>
        </p:spPr>
      </p:pic>
      <p:sp>
        <p:nvSpPr>
          <p:cNvPr id="6" name="TextBox 6"/>
          <p:cNvSpPr txBox="1"/>
          <p:nvPr/>
        </p:nvSpPr>
        <p:spPr>
          <a:xfrm>
            <a:off x="597318" y="6509346"/>
            <a:ext cx="10997366" cy="294568"/>
          </a:xfrm>
          <a:prstGeom prst="rect">
            <a:avLst/>
          </a:prstGeom>
        </p:spPr>
        <p:txBody>
          <a:bodyPr lIns="0" tIns="0" rIns="0" bIns="0" rtlCol="0" anchor="t">
            <a:spAutoFit/>
          </a:bodyPr>
          <a:lstStyle/>
          <a:p>
            <a:pPr algn="ctr">
              <a:lnSpc>
                <a:spcPts val="1213"/>
              </a:lnSpc>
            </a:pPr>
            <a:r>
              <a:rPr lang="en-US" sz="867" dirty="0">
                <a:solidFill>
                  <a:srgbClr val="000000"/>
                </a:solidFill>
                <a:latin typeface="Open Sans Light"/>
              </a:rPr>
              <a:t>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l-GR" sz="867" dirty="0">
                <a:solidFill>
                  <a:srgbClr val="000000"/>
                </a:solidFill>
                <a:latin typeface="Open Sans Light"/>
              </a:rPr>
              <a:t>613266-</a:t>
            </a:r>
            <a:r>
              <a:rPr lang="en-US" sz="867" dirty="0">
                <a:solidFill>
                  <a:srgbClr val="000000"/>
                </a:solidFill>
                <a:latin typeface="Open Sans Light"/>
              </a:rPr>
              <a:t>EPP-1-2019-1-EL-SPO-SCP)</a:t>
            </a:r>
          </a:p>
        </p:txBody>
      </p:sp>
      <p:sp>
        <p:nvSpPr>
          <p:cNvPr id="10" name="TextBox 4">
            <a:extLst>
              <a:ext uri="{FF2B5EF4-FFF2-40B4-BE49-F238E27FC236}">
                <a16:creationId xmlns:a16="http://schemas.microsoft.com/office/drawing/2014/main" id="{FDAB702D-9E4F-4EE5-8146-703C102F20F4}"/>
              </a:ext>
            </a:extLst>
          </p:cNvPr>
          <p:cNvSpPr txBox="1"/>
          <p:nvPr/>
        </p:nvSpPr>
        <p:spPr>
          <a:xfrm>
            <a:off x="3012440" y="1330287"/>
            <a:ext cx="6350000" cy="2098714"/>
          </a:xfrm>
          <a:prstGeom prst="rect">
            <a:avLst/>
          </a:prstGeom>
          <a:noFill/>
        </p:spPr>
        <p:txBody>
          <a:bodyPr wrap="square" rtlCol="0">
            <a:noAutofit/>
          </a:bodyPr>
          <a:lstStyle/>
          <a:p>
            <a:pPr algn="ctr"/>
            <a:endParaRPr lang="en-US" sz="2400" dirty="0">
              <a:solidFill>
                <a:srgbClr val="002060"/>
              </a:solidFill>
              <a:latin typeface="Arial" panose="020B0604020202020204" pitchFamily="34" charset="0"/>
              <a:ea typeface="DengXian Light" panose="02010600030101010101" pitchFamily="2" charset="-122"/>
            </a:endParaRPr>
          </a:p>
          <a:p>
            <a:pPr algn="ctr"/>
            <a:r>
              <a:rPr lang="sl-SI" sz="2667" b="1">
                <a:solidFill>
                  <a:srgbClr val="002060"/>
                </a:solidFill>
                <a:latin typeface="Arial" panose="020B0604020202020204" pitchFamily="34" charset="0"/>
                <a:ea typeface="DengXian Light" panose="02010600030101010101" pitchFamily="2" charset="-122"/>
              </a:rPr>
              <a:t>IO3 </a:t>
            </a:r>
            <a:r>
              <a:rPr lang="sl-SI" sz="2667" b="1" dirty="0">
                <a:solidFill>
                  <a:srgbClr val="002060"/>
                </a:solidFill>
                <a:latin typeface="Arial" panose="020B0604020202020204" pitchFamily="34" charset="0"/>
                <a:ea typeface="DengXian Light" panose="02010600030101010101" pitchFamily="2" charset="-122"/>
              </a:rPr>
              <a:t>module 1</a:t>
            </a:r>
          </a:p>
          <a:p>
            <a:pPr algn="ctr"/>
            <a:r>
              <a:rPr lang="en-US" sz="2667" b="1" dirty="0">
                <a:solidFill>
                  <a:srgbClr val="002060"/>
                </a:solidFill>
                <a:latin typeface="Arial" panose="020B0604020202020204" pitchFamily="34" charset="0"/>
                <a:ea typeface="DengXian Light" panose="02010600030101010101" pitchFamily="2" charset="-122"/>
              </a:rPr>
              <a:t>The concept and </a:t>
            </a:r>
            <a:r>
              <a:rPr lang="en-US" sz="2667" b="1" dirty="0" err="1">
                <a:solidFill>
                  <a:srgbClr val="002060"/>
                </a:solidFill>
                <a:latin typeface="Arial" panose="020B0604020202020204" pitchFamily="34" charset="0"/>
                <a:ea typeface="DengXian Light" panose="02010600030101010101" pitchFamily="2" charset="-122"/>
              </a:rPr>
              <a:t>behaviour</a:t>
            </a:r>
            <a:r>
              <a:rPr lang="en-US" sz="2667" b="1" dirty="0">
                <a:solidFill>
                  <a:srgbClr val="002060"/>
                </a:solidFill>
                <a:latin typeface="Arial" panose="020B0604020202020204" pitchFamily="34" charset="0"/>
                <a:ea typeface="DengXian Light" panose="02010600030101010101" pitchFamily="2" charset="-122"/>
              </a:rPr>
              <a:t> characteristic of children from vulnerable groups</a:t>
            </a:r>
            <a:endParaRPr lang="sl-SI" sz="2667" b="1" dirty="0">
              <a:solidFill>
                <a:srgbClr val="002060"/>
              </a:solidFill>
              <a:latin typeface="Arial" panose="020B0604020202020204" pitchFamily="34" charset="0"/>
              <a:ea typeface="DengXian Light" panose="02010600030101010101" pitchFamily="2" charset="-122"/>
            </a:endParaRPr>
          </a:p>
          <a:p>
            <a:pPr algn="ctr"/>
            <a:endParaRPr lang="sl-SI" sz="2667" b="1" dirty="0">
              <a:solidFill>
                <a:srgbClr val="002060"/>
              </a:solidFill>
              <a:latin typeface="Arial" panose="020B0604020202020204" pitchFamily="34" charset="0"/>
              <a:ea typeface="DengXian Light" panose="02010600030101010101" pitchFamily="2" charset="-122"/>
            </a:endParaRPr>
          </a:p>
          <a:p>
            <a:pPr algn="ctr"/>
            <a:endParaRPr lang="sl-SI" sz="1867" dirty="0">
              <a:solidFill>
                <a:srgbClr val="002060"/>
              </a:solidFill>
              <a:latin typeface="Arial" panose="020B0604020202020204" pitchFamily="34" charset="0"/>
              <a:ea typeface="DengXian Light" panose="02010600030101010101" pitchFamily="2" charset="-122"/>
            </a:endParaRPr>
          </a:p>
          <a:p>
            <a:pPr algn="ctr"/>
            <a:r>
              <a:rPr lang="sl-SI" sz="1867" dirty="0">
                <a:solidFill>
                  <a:srgbClr val="002060"/>
                </a:solidFill>
                <a:latin typeface="Arial" panose="020B0604020202020204" pitchFamily="34" charset="0"/>
                <a:ea typeface="DengXian Light" panose="02010600030101010101" pitchFamily="2" charset="-122"/>
              </a:rPr>
              <a:t>Viktor Sušec, APGA</a:t>
            </a:r>
            <a:endParaRPr lang="en-US" sz="933" dirty="0">
              <a:latin typeface="Times New Roman" panose="02020603050405020304" pitchFamily="18" charset="0"/>
              <a:ea typeface="DengXian" panose="02010600030101010101" pitchFamily="2" charset="-122"/>
            </a:endParaRPr>
          </a:p>
          <a:p>
            <a:pPr algn="ctr"/>
            <a:r>
              <a:rPr lang="en-US" sz="2933" b="1" dirty="0">
                <a:solidFill>
                  <a:srgbClr val="00B0F0"/>
                </a:solidFill>
                <a:latin typeface="Arial Black" panose="020B0A04020102020204" pitchFamily="34" charset="0"/>
                <a:ea typeface="Arial Black" panose="020B0A04020102020204" pitchFamily="34" charset="0"/>
                <a:cs typeface="Arial" panose="020B0604020202020204" pitchFamily="34" charset="0"/>
              </a:rPr>
              <a:t> </a:t>
            </a:r>
            <a:endParaRPr lang="en-US" sz="1200" dirty="0">
              <a:latin typeface="Times New Roman" panose="02020603050405020304" pitchFamily="18" charset="0"/>
              <a:ea typeface="DengXian" panose="02010600030101010101" pitchFamily="2" charset="-122"/>
            </a:endParaRPr>
          </a:p>
          <a:p>
            <a:pPr algn="ctr"/>
            <a:r>
              <a:rPr lang="sl-SI" sz="1867" dirty="0" err="1">
                <a:solidFill>
                  <a:srgbClr val="00B0F0"/>
                </a:solidFill>
                <a:latin typeface="Arial" panose="020B0604020202020204" pitchFamily="34" charset="0"/>
                <a:ea typeface="DengXian" panose="02010600030101010101" pitchFamily="2" charset="-122"/>
              </a:rPr>
              <a:t>October</a:t>
            </a:r>
            <a:r>
              <a:rPr lang="sl-SI" sz="1867" dirty="0">
                <a:solidFill>
                  <a:srgbClr val="00B0F0"/>
                </a:solidFill>
                <a:latin typeface="Arial" panose="020B0604020202020204" pitchFamily="34" charset="0"/>
                <a:ea typeface="DengXian" panose="02010600030101010101" pitchFamily="2" charset="-122"/>
              </a:rPr>
              <a:t> 2021</a:t>
            </a:r>
            <a:r>
              <a:rPr lang="en-US" sz="1867" dirty="0">
                <a:solidFill>
                  <a:srgbClr val="00B0F0"/>
                </a:solidFill>
                <a:latin typeface="Verdana" panose="020B0604030504040204" pitchFamily="34" charset="0"/>
                <a:ea typeface="DengXian" panose="02010600030101010101" pitchFamily="2" charset="-122"/>
                <a:cs typeface="Times New Roman" panose="02020603050405020304" pitchFamily="18" charset="0"/>
              </a:rPr>
              <a:t> </a:t>
            </a:r>
            <a:endParaRPr lang="en-US" sz="1200" dirty="0">
              <a:latin typeface="Times New Roman" panose="02020603050405020304" pitchFamily="18" charset="0"/>
              <a:ea typeface="DengXian" panose="02010600030101010101" pitchFamily="2" charset="-122"/>
            </a:endParaRPr>
          </a:p>
          <a:p>
            <a:pPr algn="ctr"/>
            <a:r>
              <a:rPr lang="en-US" sz="1867" dirty="0">
                <a:solidFill>
                  <a:srgbClr val="00B0F0"/>
                </a:solidFill>
                <a:latin typeface="Verdana" panose="020B0604030504040204" pitchFamily="34" charset="0"/>
                <a:ea typeface="DengXian" panose="02010600030101010101" pitchFamily="2" charset="-122"/>
                <a:cs typeface="Times New Roman" panose="02020603050405020304" pitchFamily="18" charset="0"/>
              </a:rPr>
              <a:t> </a:t>
            </a:r>
            <a:endParaRPr lang="en-US" sz="1200" dirty="0">
              <a:latin typeface="Times New Roman" panose="02020603050405020304" pitchFamily="18" charset="0"/>
              <a:ea typeface="DengXian" panose="02010600030101010101" pitchFamily="2" charset="-122"/>
            </a:endParaRPr>
          </a:p>
          <a:p>
            <a:pPr algn="ctr"/>
            <a:r>
              <a:rPr lang="en-US" sz="1200" dirty="0">
                <a:solidFill>
                  <a:srgbClr val="011893"/>
                </a:solidFill>
                <a:latin typeface="Times New Roman" panose="02020603050405020304" pitchFamily="18" charset="0"/>
                <a:ea typeface="DengXian" panose="02010600030101010101" pitchFamily="2" charset="-122"/>
              </a:rPr>
              <a:t> </a:t>
            </a:r>
            <a:endParaRPr lang="en-US" sz="1200" dirty="0">
              <a:latin typeface="Times New Roman" panose="02020603050405020304" pitchFamily="18" charset="0"/>
              <a:ea typeface="DengXian" panose="02010600030101010101" pitchFamily="2" charset="-122"/>
            </a:endParaRPr>
          </a:p>
        </p:txBody>
      </p:sp>
      <p:pic>
        <p:nvPicPr>
          <p:cNvPr id="1026" name="Picture 2">
            <a:extLst>
              <a:ext uri="{FF2B5EF4-FFF2-40B4-BE49-F238E27FC236}">
                <a16:creationId xmlns:a16="http://schemas.microsoft.com/office/drawing/2014/main" id="{5AD9377A-FD88-4137-8C36-8D91B35CA0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12643"/>
            <a:ext cx="1338577" cy="862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3778DE1-9936-4C72-8EAA-5F32C76A9FB1}"/>
              </a:ext>
            </a:extLst>
          </p:cNvPr>
          <p:cNvPicPr>
            <a:picLocks noChangeAspect="1"/>
          </p:cNvPicPr>
          <p:nvPr/>
        </p:nvPicPr>
        <p:blipFill rotWithShape="1">
          <a:blip r:embed="rId4">
            <a:extLst>
              <a:ext uri="{28A0092B-C50C-407E-A947-70E740481C1C}">
                <a14:useLocalDpi xmlns:a14="http://schemas.microsoft.com/office/drawing/2010/main" val="0"/>
              </a:ext>
            </a:extLst>
          </a:blip>
          <a:srcRect l="5078" t="5882"/>
          <a:stretch/>
        </p:blipFill>
        <p:spPr bwMode="auto">
          <a:xfrm>
            <a:off x="0" y="974687"/>
            <a:ext cx="1800225" cy="35560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DDCBDAE-6125-4C64-834B-10AC2A318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38417"/>
            <a:ext cx="12192000" cy="14709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473199" y="287338"/>
            <a:ext cx="8461375" cy="909637"/>
          </a:xfrm>
        </p:spPr>
        <p:txBody>
          <a:bodyPr>
            <a:normAutofit/>
          </a:bodyPr>
          <a:lstStyle/>
          <a:p>
            <a:pPr algn="l"/>
            <a:r>
              <a:rPr lang="sl-SI" dirty="0" err="1"/>
              <a:t>Youth&amp;Vulnerability</a:t>
            </a:r>
            <a:endParaRPr lang="sl-SI" dirty="0"/>
          </a:p>
        </p:txBody>
      </p:sp>
      <p:graphicFrame>
        <p:nvGraphicFramePr>
          <p:cNvPr id="11" name="Diagram 10">
            <a:extLst>
              <a:ext uri="{FF2B5EF4-FFF2-40B4-BE49-F238E27FC236}">
                <a16:creationId xmlns:a16="http://schemas.microsoft.com/office/drawing/2014/main" id="{95AA4AB1-BD4B-4F71-9D6D-BA484AABD7FD}"/>
              </a:ext>
            </a:extLst>
          </p:cNvPr>
          <p:cNvGraphicFramePr/>
          <p:nvPr>
            <p:extLst>
              <p:ext uri="{D42A27DB-BD31-4B8C-83A1-F6EECF244321}">
                <p14:modId xmlns:p14="http://schemas.microsoft.com/office/powerpoint/2010/main" val="2435636918"/>
              </p:ext>
            </p:extLst>
          </p:nvPr>
        </p:nvGraphicFramePr>
        <p:xfrm>
          <a:off x="790575" y="1196975"/>
          <a:ext cx="10995025" cy="529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84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422399" y="287338"/>
            <a:ext cx="8512175" cy="909637"/>
          </a:xfrm>
        </p:spPr>
        <p:txBody>
          <a:bodyPr>
            <a:normAutofit/>
          </a:bodyPr>
          <a:lstStyle/>
          <a:p>
            <a:pPr algn="l"/>
            <a:r>
              <a:rPr lang="sl-SI" dirty="0" err="1"/>
              <a:t>Youth&amp;Vulnerability</a:t>
            </a:r>
            <a:endParaRPr lang="sl-SI" dirty="0"/>
          </a:p>
        </p:txBody>
      </p:sp>
      <p:sp>
        <p:nvSpPr>
          <p:cNvPr id="5" name="PoljeZBesedilom 4">
            <a:extLst>
              <a:ext uri="{FF2B5EF4-FFF2-40B4-BE49-F238E27FC236}">
                <a16:creationId xmlns:a16="http://schemas.microsoft.com/office/drawing/2014/main" id="{56075B2F-5DBC-4C86-947E-61BB94FBEDF9}"/>
              </a:ext>
            </a:extLst>
          </p:cNvPr>
          <p:cNvSpPr txBox="1"/>
          <p:nvPr/>
        </p:nvSpPr>
        <p:spPr>
          <a:xfrm>
            <a:off x="901148" y="1689379"/>
            <a:ext cx="10549172" cy="1534331"/>
          </a:xfrm>
          <a:prstGeom prst="rect">
            <a:avLst/>
          </a:prstGeom>
          <a:noFill/>
        </p:spPr>
        <p:txBody>
          <a:bodyPr wrap="square">
            <a:spAutoFit/>
          </a:bodyPr>
          <a:lstStyle/>
          <a:p>
            <a:pPr algn="just">
              <a:lnSpc>
                <a:spcPct val="107000"/>
              </a:lnSpc>
              <a:spcBef>
                <a:spcPts val="600"/>
              </a:spcBef>
              <a:spcAft>
                <a:spcPts val="600"/>
              </a:spcAft>
            </a:pPr>
            <a:r>
              <a:rPr lang="en-GB" sz="2000" b="1" dirty="0" err="1">
                <a:effectLst/>
                <a:latin typeface="Verdana" panose="020B0604030504040204" pitchFamily="34" charset="0"/>
                <a:ea typeface="Verdana" panose="020B0604030504040204" pitchFamily="34" charset="0"/>
                <a:cs typeface="Times New Roman" panose="02020603050405020304" pitchFamily="18" charset="0"/>
              </a:rPr>
              <a:t>Resime</a:t>
            </a:r>
            <a:r>
              <a:rPr lang="en-GB" sz="2000" dirty="0">
                <a:effectLst/>
                <a:latin typeface="Verdana" panose="020B0604030504040204" pitchFamily="34" charset="0"/>
                <a:ea typeface="Verdana" panose="020B0604030504040204" pitchFamily="34" charset="0"/>
                <a:cs typeface="Times New Roman" panose="02020603050405020304" pitchFamily="18" charset="0"/>
              </a:rPr>
              <a:t>:</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Bef>
                <a:spcPts val="600"/>
              </a:spcBef>
              <a:buFont typeface="Symbol" panose="05050102010706020507" pitchFamily="18" charset="2"/>
              <a:buChar char=""/>
            </a:pPr>
            <a:r>
              <a:rPr lang="en-GB" sz="2000" dirty="0">
                <a:effectLst/>
                <a:latin typeface="Verdana" panose="020B0604030504040204" pitchFamily="34" charset="0"/>
                <a:ea typeface="Verdana" panose="020B0604030504040204" pitchFamily="34" charset="0"/>
                <a:cs typeface="Times New Roman" panose="02020603050405020304" pitchFamily="18" charset="0"/>
              </a:rPr>
              <a:t>What is special about youth vulnerability?</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000" dirty="0">
                <a:effectLst/>
                <a:latin typeface="Verdana" panose="020B0604030504040204" pitchFamily="34" charset="0"/>
                <a:ea typeface="Verdana" panose="020B0604030504040204" pitchFamily="34" charset="0"/>
                <a:cs typeface="Times New Roman" panose="02020603050405020304" pitchFamily="18" charset="0"/>
              </a:rPr>
              <a:t>What kind of vulnerabilities are characteristic for youth?</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n-GB" sz="2000" dirty="0">
                <a:effectLst/>
                <a:latin typeface="Verdana" panose="020B0604030504040204" pitchFamily="34" charset="0"/>
                <a:ea typeface="Verdana" panose="020B0604030504040204" pitchFamily="34" charset="0"/>
                <a:cs typeface="Times New Roman" panose="02020603050405020304" pitchFamily="18" charset="0"/>
              </a:rPr>
              <a:t>What impacts youth vulnerability? </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0931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B5555D-10E8-450C-BA3E-AC6FB59F1105}"/>
              </a:ext>
            </a:extLst>
          </p:cNvPr>
          <p:cNvSpPr>
            <a:spLocks noGrp="1"/>
          </p:cNvSpPr>
          <p:nvPr>
            <p:ph type="title"/>
          </p:nvPr>
        </p:nvSpPr>
        <p:spPr/>
        <p:txBody>
          <a:bodyPr>
            <a:normAutofit/>
          </a:bodyPr>
          <a:lstStyle/>
          <a:p>
            <a:r>
              <a:rPr lang="sl-SI" dirty="0" err="1"/>
              <a:t>Prevalent</a:t>
            </a:r>
            <a:r>
              <a:rPr lang="sl-SI" dirty="0"/>
              <a:t> </a:t>
            </a:r>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DC51317E-4948-43ED-8976-7DB36F197F77}"/>
              </a:ext>
            </a:extLst>
          </p:cNvPr>
          <p:cNvSpPr>
            <a:spLocks noGrp="1"/>
          </p:cNvSpPr>
          <p:nvPr>
            <p:ph idx="1"/>
          </p:nvPr>
        </p:nvSpPr>
        <p:spPr/>
        <p:txBody>
          <a:bodyPr>
            <a:noAutofit/>
          </a:bodyPr>
          <a:lstStyle/>
          <a:p>
            <a:r>
              <a:rPr lang="sl-SI" sz="2400" dirty="0" err="1"/>
              <a:t>Poverty</a:t>
            </a:r>
            <a:endParaRPr lang="sl-SI" sz="2400" dirty="0"/>
          </a:p>
          <a:p>
            <a:r>
              <a:rPr lang="sl-SI" sz="2400" dirty="0" err="1"/>
              <a:t>Cultur&amp;Ethnicity</a:t>
            </a:r>
            <a:endParaRPr lang="sl-SI" sz="2400" dirty="0"/>
          </a:p>
          <a:p>
            <a:pPr lvl="1"/>
            <a:r>
              <a:rPr lang="sl-SI" sz="2400" dirty="0" err="1"/>
              <a:t>Immigrants</a:t>
            </a:r>
            <a:r>
              <a:rPr lang="sl-SI" sz="2400" dirty="0"/>
              <a:t>/</a:t>
            </a:r>
            <a:r>
              <a:rPr lang="sl-SI" sz="2400" dirty="0" err="1"/>
              <a:t>Refugies</a:t>
            </a:r>
            <a:endParaRPr lang="sl-SI" sz="2400" dirty="0"/>
          </a:p>
          <a:p>
            <a:r>
              <a:rPr lang="sl-SI" sz="2400" dirty="0"/>
              <a:t>Social </a:t>
            </a:r>
            <a:r>
              <a:rPr lang="sl-SI" sz="2400" dirty="0" err="1"/>
              <a:t>determinants</a:t>
            </a:r>
            <a:endParaRPr lang="sl-SI" sz="2400" dirty="0"/>
          </a:p>
          <a:p>
            <a:pPr lvl="1"/>
            <a:r>
              <a:rPr lang="sl-SI" sz="2400" dirty="0" err="1"/>
              <a:t>Health</a:t>
            </a:r>
            <a:endParaRPr lang="sl-SI" sz="2400" dirty="0"/>
          </a:p>
          <a:p>
            <a:pPr lvl="1"/>
            <a:r>
              <a:rPr lang="sl-SI" sz="2400" dirty="0" err="1"/>
              <a:t>Education</a:t>
            </a:r>
            <a:endParaRPr lang="sl-SI" sz="2400" dirty="0"/>
          </a:p>
          <a:p>
            <a:pPr lvl="1"/>
            <a:r>
              <a:rPr lang="sl-SI" sz="2400" dirty="0" err="1"/>
              <a:t>Equitiy</a:t>
            </a:r>
            <a:endParaRPr lang="sl-SI" sz="2400" dirty="0"/>
          </a:p>
          <a:p>
            <a:pPr lvl="1"/>
            <a:endParaRPr lang="sl-SI" sz="2400" dirty="0"/>
          </a:p>
        </p:txBody>
      </p:sp>
    </p:spTree>
    <p:extLst>
      <p:ext uri="{BB962C8B-B14F-4D97-AF65-F5344CB8AC3E}">
        <p14:creationId xmlns:p14="http://schemas.microsoft.com/office/powerpoint/2010/main" val="25980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2F572B-3B7D-479C-AEE1-2F6CA22D45B4}"/>
              </a:ext>
            </a:extLst>
          </p:cNvPr>
          <p:cNvSpPr>
            <a:spLocks noGrp="1"/>
          </p:cNvSpPr>
          <p:nvPr>
            <p:ph type="title"/>
          </p:nvPr>
        </p:nvSpPr>
        <p:spPr/>
        <p:txBody>
          <a:bodyPr>
            <a:normAutofit/>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9A00E368-566B-44DD-A937-6358DA2ABC15}"/>
              </a:ext>
            </a:extLst>
          </p:cNvPr>
          <p:cNvSpPr>
            <a:spLocks noGrp="1"/>
          </p:cNvSpPr>
          <p:nvPr>
            <p:ph idx="1"/>
          </p:nvPr>
        </p:nvSpPr>
        <p:spPr>
          <a:xfrm>
            <a:off x="838200" y="1825625"/>
            <a:ext cx="7334870" cy="4351338"/>
          </a:xfrm>
        </p:spPr>
        <p:txBody>
          <a:bodyPr>
            <a:normAutofit/>
          </a:bodyPr>
          <a:lstStyle/>
          <a:p>
            <a:pPr marL="0" indent="0">
              <a:buNone/>
            </a:pPr>
            <a:r>
              <a:rPr lang="sl-SI" sz="2400" dirty="0" err="1"/>
              <a:t>Poverty</a:t>
            </a:r>
            <a:endParaRPr lang="sl-SI" sz="2400" dirty="0"/>
          </a:p>
          <a:p>
            <a:endParaRPr lang="sl-SI" sz="2000" dirty="0"/>
          </a:p>
          <a:p>
            <a:r>
              <a:rPr lang="en-GB" sz="2000" dirty="0">
                <a:effectLst/>
                <a:cs typeface="Times New Roman" panose="02020603050405020304" pitchFamily="18" charset="0"/>
              </a:rPr>
              <a:t>Absolute poverty remains one of the gravest threats to young people in low-and middle-income countries</a:t>
            </a:r>
            <a:endParaRPr lang="sl-SI" sz="2000" dirty="0">
              <a:effectLst/>
              <a:cs typeface="Times New Roman" panose="02020603050405020304" pitchFamily="18" charset="0"/>
            </a:endParaRPr>
          </a:p>
          <a:p>
            <a:r>
              <a:rPr lang="en-GB" sz="2000" dirty="0">
                <a:effectLst/>
                <a:cs typeface="Times New Roman" panose="02020603050405020304" pitchFamily="18" charset="0"/>
              </a:rPr>
              <a:t>It also affects significant numbers of youth in high-income countries.</a:t>
            </a:r>
            <a:endParaRPr lang="sl-SI" sz="2000" dirty="0"/>
          </a:p>
        </p:txBody>
      </p:sp>
      <p:grpSp>
        <p:nvGrpSpPr>
          <p:cNvPr id="4" name="Skupina 3">
            <a:extLst>
              <a:ext uri="{FF2B5EF4-FFF2-40B4-BE49-F238E27FC236}">
                <a16:creationId xmlns:a16="http://schemas.microsoft.com/office/drawing/2014/main" id="{6AAD8906-925D-46A3-81CF-98CD3CBB772F}"/>
              </a:ext>
            </a:extLst>
          </p:cNvPr>
          <p:cNvGrpSpPr/>
          <p:nvPr/>
        </p:nvGrpSpPr>
        <p:grpSpPr>
          <a:xfrm>
            <a:off x="8173070" y="1918390"/>
            <a:ext cx="2778843" cy="2765478"/>
            <a:chOff x="323557" y="0"/>
            <a:chExt cx="894221" cy="747948"/>
          </a:xfrm>
        </p:grpSpPr>
        <p:pic>
          <p:nvPicPr>
            <p:cNvPr id="5" name="Slika 4" descr="Earth, Globalization &amp; Connections Flat Icon Stock Vector - Illustration of  drawing, blue: 97403791">
              <a:extLst>
                <a:ext uri="{FF2B5EF4-FFF2-40B4-BE49-F238E27FC236}">
                  <a16:creationId xmlns:a16="http://schemas.microsoft.com/office/drawing/2014/main" id="{2E7651F9-8B50-4925-BBB5-F336137108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066"/>
            <a:stretch/>
          </p:blipFill>
          <p:spPr bwMode="auto">
            <a:xfrm>
              <a:off x="323557" y="0"/>
              <a:ext cx="786765" cy="679958"/>
            </a:xfrm>
            <a:prstGeom prst="rect">
              <a:avLst/>
            </a:prstGeom>
            <a:noFill/>
            <a:ln>
              <a:noFill/>
            </a:ln>
            <a:extLst>
              <a:ext uri="{53640926-AAD7-44D8-BBD7-CCE9431645EC}">
                <a14:shadowObscured xmlns:a14="http://schemas.microsoft.com/office/drawing/2010/main"/>
              </a:ext>
            </a:extLst>
          </p:spPr>
        </p:pic>
        <p:sp>
          <p:nvSpPr>
            <p:cNvPr id="6" name="Polje z besedilom 5">
              <a:extLst>
                <a:ext uri="{FF2B5EF4-FFF2-40B4-BE49-F238E27FC236}">
                  <a16:creationId xmlns:a16="http://schemas.microsoft.com/office/drawing/2014/main" id="{39BF16B7-005C-4B16-A49C-2163D485E9B6}"/>
                </a:ext>
              </a:extLst>
            </p:cNvPr>
            <p:cNvSpPr txBox="1"/>
            <p:nvPr/>
          </p:nvSpPr>
          <p:spPr>
            <a:xfrm>
              <a:off x="431013" y="668216"/>
              <a:ext cx="786765" cy="7973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r>
                <a:rPr lang="en-US"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Problem of globalization</a:t>
              </a:r>
              <a:endParaRPr lang="sl-SI"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9341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p:txBody>
          <a:bodyPr>
            <a:normAutofit/>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66747DB5-03F8-41D8-A6C1-E4DF087D071E}"/>
              </a:ext>
            </a:extLst>
          </p:cNvPr>
          <p:cNvSpPr>
            <a:spLocks noGrp="1"/>
          </p:cNvSpPr>
          <p:nvPr>
            <p:ph idx="1"/>
          </p:nvPr>
        </p:nvSpPr>
        <p:spPr>
          <a:xfrm>
            <a:off x="838200" y="1825625"/>
            <a:ext cx="4269933" cy="4351338"/>
          </a:xfrm>
        </p:spPr>
        <p:txBody>
          <a:bodyPr/>
          <a:lstStyle/>
          <a:p>
            <a:pPr marL="0" indent="0">
              <a:buNone/>
            </a:pPr>
            <a:r>
              <a:rPr lang="en-GB" sz="2400" dirty="0" err="1"/>
              <a:t>Culture&amp;Ethnicity</a:t>
            </a:r>
            <a:endParaRPr lang="sl-SI" sz="2400" dirty="0"/>
          </a:p>
          <a:p>
            <a:pPr marL="0" indent="0">
              <a:buNone/>
            </a:pPr>
            <a:endParaRPr lang="sl-SI" sz="2400" dirty="0"/>
          </a:p>
          <a:p>
            <a:pPr marL="0" indent="0">
              <a:buNone/>
            </a:pPr>
            <a:r>
              <a:rPr lang="en-US" sz="2000" dirty="0"/>
              <a:t>Cultural devaluation of groups and categories of people in a society by virtue of who they are, or rather, who they are perceived to be</a:t>
            </a:r>
            <a:r>
              <a:rPr lang="sl-SI" sz="2000" dirty="0"/>
              <a:t>, </a:t>
            </a:r>
            <a:r>
              <a:rPr lang="en-US" sz="2000" dirty="0"/>
              <a:t>associated with ethnicity, caste, language, religion, gender, can even be primary cause of vulnerability and disadvantage</a:t>
            </a:r>
            <a:r>
              <a:rPr lang="sl-SI" sz="2000" dirty="0"/>
              <a:t>.</a:t>
            </a:r>
            <a:endParaRPr lang="en-GB" sz="2000" dirty="0"/>
          </a:p>
        </p:txBody>
      </p:sp>
      <p:grpSp>
        <p:nvGrpSpPr>
          <p:cNvPr id="4" name="Skupina 3">
            <a:extLst>
              <a:ext uri="{FF2B5EF4-FFF2-40B4-BE49-F238E27FC236}">
                <a16:creationId xmlns:a16="http://schemas.microsoft.com/office/drawing/2014/main" id="{13900D9D-2A30-4234-B926-F1A07CFE5610}"/>
              </a:ext>
            </a:extLst>
          </p:cNvPr>
          <p:cNvGrpSpPr/>
          <p:nvPr/>
        </p:nvGrpSpPr>
        <p:grpSpPr>
          <a:xfrm>
            <a:off x="5651472" y="1825625"/>
            <a:ext cx="5926659" cy="4039087"/>
            <a:chOff x="0" y="0"/>
            <a:chExt cx="1049655" cy="913031"/>
          </a:xfrm>
        </p:grpSpPr>
        <p:pic>
          <p:nvPicPr>
            <p:cNvPr id="5" name="Slika 4" descr="How to Understand and Admire Cultural Differences | Cultural differences, Cultural  diversity, Culture">
              <a:extLst>
                <a:ext uri="{FF2B5EF4-FFF2-40B4-BE49-F238E27FC236}">
                  <a16:creationId xmlns:a16="http://schemas.microsoft.com/office/drawing/2014/main" id="{58661DBD-469B-4122-8E4C-7410AE714B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9655" cy="787400"/>
            </a:xfrm>
            <a:prstGeom prst="rect">
              <a:avLst/>
            </a:prstGeom>
            <a:noFill/>
            <a:ln>
              <a:noFill/>
            </a:ln>
          </p:spPr>
        </p:pic>
        <p:sp>
          <p:nvSpPr>
            <p:cNvPr id="6" name="Polje z besedilom 10">
              <a:extLst>
                <a:ext uri="{FF2B5EF4-FFF2-40B4-BE49-F238E27FC236}">
                  <a16:creationId xmlns:a16="http://schemas.microsoft.com/office/drawing/2014/main" id="{2DE5CB03-BBD6-496C-A18F-F6497C7B01CD}"/>
                </a:ext>
              </a:extLst>
            </p:cNvPr>
            <p:cNvSpPr txBox="1"/>
            <p:nvPr/>
          </p:nvSpPr>
          <p:spPr>
            <a:xfrm>
              <a:off x="437829" y="843915"/>
              <a:ext cx="309811" cy="6911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r>
                <a:rPr lang="en-US"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Cultural diversity</a:t>
              </a:r>
              <a:endParaRPr lang="sl-SI"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9165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p:txBody>
          <a:bodyPr>
            <a:normAutofit/>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66747DB5-03F8-41D8-A6C1-E4DF087D071E}"/>
              </a:ext>
            </a:extLst>
          </p:cNvPr>
          <p:cNvSpPr>
            <a:spLocks noGrp="1"/>
          </p:cNvSpPr>
          <p:nvPr>
            <p:ph idx="1"/>
          </p:nvPr>
        </p:nvSpPr>
        <p:spPr>
          <a:xfrm>
            <a:off x="838200" y="1825625"/>
            <a:ext cx="4647339" cy="4351338"/>
          </a:xfrm>
        </p:spPr>
        <p:txBody>
          <a:bodyPr/>
          <a:lstStyle/>
          <a:p>
            <a:pPr marL="0" indent="0">
              <a:buNone/>
            </a:pPr>
            <a:r>
              <a:rPr lang="sl-SI" sz="2400" dirty="0" err="1"/>
              <a:t>Imigrants</a:t>
            </a:r>
            <a:r>
              <a:rPr lang="sl-SI" sz="2400" dirty="0"/>
              <a:t>/</a:t>
            </a:r>
            <a:r>
              <a:rPr lang="sl-SI" sz="2400" dirty="0" err="1"/>
              <a:t>Refugies</a:t>
            </a:r>
            <a:endParaRPr lang="sl-SI" sz="2400" dirty="0"/>
          </a:p>
          <a:p>
            <a:pPr marL="0" indent="0">
              <a:buNone/>
            </a:pPr>
            <a:endParaRPr lang="sl-SI" sz="2400" dirty="0"/>
          </a:p>
          <a:p>
            <a:pPr marL="0" indent="0">
              <a:buNone/>
            </a:pPr>
            <a:r>
              <a:rPr lang="en-US" sz="2000" dirty="0"/>
              <a:t>Children with an immigrant</a:t>
            </a:r>
            <a:r>
              <a:rPr lang="sl-SI" sz="2000" dirty="0"/>
              <a:t> </a:t>
            </a:r>
            <a:r>
              <a:rPr lang="en-US" sz="2000" dirty="0"/>
              <a:t>background are a large and growing group across OECD countries</a:t>
            </a:r>
            <a:r>
              <a:rPr lang="sl-SI" sz="2000" dirty="0"/>
              <a:t>, </a:t>
            </a:r>
            <a:r>
              <a:rPr lang="en-GB" sz="2000" dirty="0"/>
              <a:t>presenting specific group of vulnerable youth.</a:t>
            </a:r>
            <a:endParaRPr lang="sl-SI" sz="2000" dirty="0"/>
          </a:p>
          <a:p>
            <a:pPr marL="0" indent="0">
              <a:buNone/>
            </a:pPr>
            <a:r>
              <a:rPr lang="en-GB" sz="2000" dirty="0"/>
              <a:t>Especially vulnerable are unaccompanied  minors  whos' number is also rising over  recent  years,  including  in  Austria,  Germany,  Italy  Swede</a:t>
            </a:r>
            <a:r>
              <a:rPr lang="sl-SI" sz="2000" dirty="0"/>
              <a:t>n</a:t>
            </a:r>
            <a:endParaRPr lang="en-GB" sz="2000" dirty="0"/>
          </a:p>
        </p:txBody>
      </p:sp>
      <p:pic>
        <p:nvPicPr>
          <p:cNvPr id="7" name="Slika 6">
            <a:hlinkClick r:id="rId2"/>
            <a:extLst>
              <a:ext uri="{FF2B5EF4-FFF2-40B4-BE49-F238E27FC236}">
                <a16:creationId xmlns:a16="http://schemas.microsoft.com/office/drawing/2014/main" id="{AA1FD99E-3CE0-46FC-A91E-B623F9B5F7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06461" y="1825625"/>
            <a:ext cx="4647339" cy="4239066"/>
          </a:xfrm>
          <a:prstGeom prst="rect">
            <a:avLst/>
          </a:prstGeom>
          <a:noFill/>
          <a:ln>
            <a:noFill/>
          </a:ln>
        </p:spPr>
      </p:pic>
    </p:spTree>
    <p:extLst>
      <p:ext uri="{BB962C8B-B14F-4D97-AF65-F5344CB8AC3E}">
        <p14:creationId xmlns:p14="http://schemas.microsoft.com/office/powerpoint/2010/main" val="187671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p:txBody>
          <a:bodyPr>
            <a:normAutofit/>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graphicFrame>
        <p:nvGraphicFramePr>
          <p:cNvPr id="8" name="Grafikon 7">
            <a:extLst>
              <a:ext uri="{FF2B5EF4-FFF2-40B4-BE49-F238E27FC236}">
                <a16:creationId xmlns:a16="http://schemas.microsoft.com/office/drawing/2014/main" id="{817C4DE6-BEA4-4E7E-AB12-9BD14B08F7BB}"/>
              </a:ext>
            </a:extLst>
          </p:cNvPr>
          <p:cNvGraphicFramePr/>
          <p:nvPr>
            <p:extLst>
              <p:ext uri="{D42A27DB-BD31-4B8C-83A1-F6EECF244321}">
                <p14:modId xmlns:p14="http://schemas.microsoft.com/office/powerpoint/2010/main" val="1369565527"/>
              </p:ext>
            </p:extLst>
          </p:nvPr>
        </p:nvGraphicFramePr>
        <p:xfrm>
          <a:off x="838200" y="1349149"/>
          <a:ext cx="5943600" cy="5275580"/>
        </p:xfrm>
        <a:graphic>
          <a:graphicData uri="http://schemas.openxmlformats.org/drawingml/2006/chart">
            <c:chart xmlns:c="http://schemas.openxmlformats.org/drawingml/2006/chart" xmlns:r="http://schemas.openxmlformats.org/officeDocument/2006/relationships" r:id="rId2"/>
          </a:graphicData>
        </a:graphic>
      </p:graphicFrame>
      <p:pic>
        <p:nvPicPr>
          <p:cNvPr id="9" name="Grafika 35">
            <a:extLst>
              <a:ext uri="{FF2B5EF4-FFF2-40B4-BE49-F238E27FC236}">
                <a16:creationId xmlns:a16="http://schemas.microsoft.com/office/drawing/2014/main" id="{C9E6CB76-DFB4-4860-B0F1-E6F046249B3D}"/>
              </a:ext>
            </a:extLst>
          </p:cNvPr>
          <p:cNvPicPr/>
          <p:nvPr/>
        </p:nvPicPr>
        <p:blipFill>
          <a:blip r:embed="rId3">
            <a:extLst>
              <a:ext uri="{96DAC541-7B7A-43D3-8B79-37D633B846F1}">
                <asvg:svgBlip xmlns:asvg="http://schemas.microsoft.com/office/drawing/2016/SVG/main" r:embed="rId4"/>
              </a:ext>
            </a:extLst>
          </a:blip>
          <a:stretch>
            <a:fillRect/>
          </a:stretch>
        </p:blipFill>
        <p:spPr>
          <a:xfrm>
            <a:off x="4937502" y="2062797"/>
            <a:ext cx="5943600" cy="2732405"/>
          </a:xfrm>
          <a:prstGeom prst="rect">
            <a:avLst/>
          </a:prstGeom>
        </p:spPr>
      </p:pic>
      <p:sp>
        <p:nvSpPr>
          <p:cNvPr id="10" name="PoljeZBesedilom 9">
            <a:extLst>
              <a:ext uri="{FF2B5EF4-FFF2-40B4-BE49-F238E27FC236}">
                <a16:creationId xmlns:a16="http://schemas.microsoft.com/office/drawing/2014/main" id="{99375DC8-A7A5-43BC-B841-5D3FCFF9C407}"/>
              </a:ext>
            </a:extLst>
          </p:cNvPr>
          <p:cNvSpPr txBox="1"/>
          <p:nvPr/>
        </p:nvSpPr>
        <p:spPr>
          <a:xfrm>
            <a:off x="6096000" y="5063634"/>
            <a:ext cx="5393635"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Asylum applications submitted by unaccompanied minors in European OECD countries</a:t>
            </a:r>
            <a:endParaRPr lang="sl-SI" dirty="0"/>
          </a:p>
        </p:txBody>
      </p:sp>
    </p:spTree>
    <p:extLst>
      <p:ext uri="{BB962C8B-B14F-4D97-AF65-F5344CB8AC3E}">
        <p14:creationId xmlns:p14="http://schemas.microsoft.com/office/powerpoint/2010/main" val="329979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p:txBody>
          <a:bodyPr>
            <a:normAutofit/>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66747DB5-03F8-41D8-A6C1-E4DF087D071E}"/>
              </a:ext>
            </a:extLst>
          </p:cNvPr>
          <p:cNvSpPr>
            <a:spLocks noGrp="1"/>
          </p:cNvSpPr>
          <p:nvPr>
            <p:ph idx="1"/>
          </p:nvPr>
        </p:nvSpPr>
        <p:spPr>
          <a:xfrm>
            <a:off x="794657" y="1817273"/>
            <a:ext cx="10602686" cy="4191642"/>
          </a:xfrm>
        </p:spPr>
        <p:txBody>
          <a:bodyPr>
            <a:noAutofit/>
          </a:bodyPr>
          <a:lstStyle/>
          <a:p>
            <a:pPr marL="0" indent="0">
              <a:buNone/>
            </a:pPr>
            <a:r>
              <a:rPr lang="sl-SI" sz="2000" dirty="0"/>
              <a:t>Social </a:t>
            </a:r>
            <a:r>
              <a:rPr lang="sl-SI" sz="2000" dirty="0" err="1"/>
              <a:t>determinants</a:t>
            </a:r>
            <a:r>
              <a:rPr lang="sl-SI" sz="2000" dirty="0"/>
              <a:t>:</a:t>
            </a:r>
          </a:p>
          <a:p>
            <a:r>
              <a:rPr lang="sl-SI" sz="2000" dirty="0" err="1"/>
              <a:t>Health</a:t>
            </a:r>
            <a:r>
              <a:rPr lang="sl-SI" sz="2000" dirty="0"/>
              <a:t> </a:t>
            </a:r>
            <a:r>
              <a:rPr lang="sl-SI" sz="2000" dirty="0" err="1"/>
              <a:t>disabilities</a:t>
            </a:r>
            <a:r>
              <a:rPr lang="sl-SI" sz="2000" dirty="0"/>
              <a:t>:</a:t>
            </a:r>
          </a:p>
          <a:p>
            <a:pPr marL="647715" lvl="1" indent="-342900"/>
            <a:r>
              <a:rPr lang="sl-SI" dirty="0" err="1"/>
              <a:t>Physical</a:t>
            </a:r>
            <a:endParaRPr lang="sl-SI" dirty="0"/>
          </a:p>
          <a:p>
            <a:pPr marL="647715" lvl="1" indent="-342900"/>
            <a:r>
              <a:rPr lang="sl-SI" dirty="0" err="1"/>
              <a:t>Psychological</a:t>
            </a:r>
            <a:endParaRPr lang="sl-SI" dirty="0"/>
          </a:p>
          <a:p>
            <a:pPr marL="647715" lvl="1" indent="-342900"/>
            <a:r>
              <a:rPr lang="sl-SI" dirty="0"/>
              <a:t>Social</a:t>
            </a:r>
          </a:p>
          <a:p>
            <a:pPr marL="381001" indent="-342900"/>
            <a:r>
              <a:rPr lang="sl-SI" sz="2000" dirty="0" err="1"/>
              <a:t>Education</a:t>
            </a:r>
            <a:endParaRPr lang="sl-SI" sz="2000" dirty="0"/>
          </a:p>
          <a:p>
            <a:pPr marL="381001" indent="-342900"/>
            <a:r>
              <a:rPr lang="sl-SI" sz="2000" dirty="0" err="1"/>
              <a:t>Equtiy</a:t>
            </a:r>
            <a:endParaRPr lang="sl-SI" sz="2000" dirty="0"/>
          </a:p>
          <a:p>
            <a:pPr marL="38101" indent="0">
              <a:buNone/>
            </a:pPr>
            <a:endParaRPr lang="sl-SI" sz="2000" dirty="0"/>
          </a:p>
          <a:p>
            <a:pPr marL="0" indent="0">
              <a:buNone/>
            </a:pPr>
            <a:r>
              <a:rPr lang="en-US" sz="2000" dirty="0"/>
              <a:t>Persons with </a:t>
            </a:r>
            <a:r>
              <a:rPr lang="sl-SI" sz="2000" dirty="0" err="1"/>
              <a:t>poor</a:t>
            </a:r>
            <a:r>
              <a:rPr lang="sl-SI" sz="2000" dirty="0"/>
              <a:t> social </a:t>
            </a:r>
            <a:r>
              <a:rPr lang="sl-SI" sz="2000" dirty="0" err="1"/>
              <a:t>determinanats</a:t>
            </a:r>
            <a:r>
              <a:rPr lang="sl-SI" sz="2000" dirty="0"/>
              <a:t> </a:t>
            </a:r>
            <a:r>
              <a:rPr lang="en-US" sz="2000" dirty="0"/>
              <a:t>are more likely to experience adverse socioeconomic outcomes such as less education, poorer health outcomes, lower levels of employment, and higher poverty rates. </a:t>
            </a:r>
            <a:endParaRPr lang="en-GB" sz="2000" dirty="0"/>
          </a:p>
        </p:txBody>
      </p:sp>
    </p:spTree>
    <p:extLst>
      <p:ext uri="{BB962C8B-B14F-4D97-AF65-F5344CB8AC3E}">
        <p14:creationId xmlns:p14="http://schemas.microsoft.com/office/powerpoint/2010/main" val="394899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01410464"/>
              </p:ext>
            </p:extLst>
          </p:nvPr>
        </p:nvGraphicFramePr>
        <p:xfrm>
          <a:off x="215427" y="2852733"/>
          <a:ext cx="7421501" cy="3798986"/>
        </p:xfrm>
        <a:graphic>
          <a:graphicData uri="http://schemas.openxmlformats.org/drawingml/2006/chart">
            <c:chart xmlns:c="http://schemas.openxmlformats.org/drawingml/2006/chart" xmlns:r="http://schemas.openxmlformats.org/officeDocument/2006/relationships" r:id="rId2"/>
          </a:graphicData>
        </a:graphic>
      </p:graphicFrame>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p:txBody>
          <a:bodyPr>
            <a:normAutofit/>
          </a:bodyPr>
          <a:lstStyle/>
          <a:p>
            <a:r>
              <a:rPr lang="sl-SI"/>
              <a:t>Causes for youth vulnerabilities</a:t>
            </a:r>
            <a:endParaRPr lang="sl-SI" dirty="0"/>
          </a:p>
        </p:txBody>
      </p:sp>
      <p:sp>
        <p:nvSpPr>
          <p:cNvPr id="3" name="Označba mesta vsebine 2">
            <a:extLst>
              <a:ext uri="{FF2B5EF4-FFF2-40B4-BE49-F238E27FC236}">
                <a16:creationId xmlns:a16="http://schemas.microsoft.com/office/drawing/2014/main" id="{66747DB5-03F8-41D8-A6C1-E4DF087D071E}"/>
              </a:ext>
            </a:extLst>
          </p:cNvPr>
          <p:cNvSpPr>
            <a:spLocks noGrp="1"/>
          </p:cNvSpPr>
          <p:nvPr>
            <p:ph idx="1"/>
          </p:nvPr>
        </p:nvSpPr>
        <p:spPr>
          <a:xfrm>
            <a:off x="1968285" y="1441312"/>
            <a:ext cx="9624275" cy="4351338"/>
          </a:xfrm>
        </p:spPr>
        <p:txBody>
          <a:bodyPr>
            <a:normAutofit/>
          </a:bodyPr>
          <a:lstStyle/>
          <a:p>
            <a:pPr marL="0" indent="0">
              <a:buNone/>
            </a:pPr>
            <a:r>
              <a:rPr lang="sl-SI" sz="2800" dirty="0"/>
              <a:t>Social </a:t>
            </a:r>
            <a:r>
              <a:rPr lang="sl-SI" sz="2800" dirty="0" err="1"/>
              <a:t>determinants</a:t>
            </a:r>
            <a:endParaRPr lang="sl-SI" sz="2800" dirty="0"/>
          </a:p>
          <a:p>
            <a:pPr marL="0" indent="0">
              <a:buNone/>
            </a:pPr>
            <a:r>
              <a:rPr lang="sl-SI" sz="2400" dirty="0" err="1"/>
              <a:t>Education</a:t>
            </a:r>
            <a:endParaRPr lang="sl-SI" sz="2400" dirty="0"/>
          </a:p>
          <a:p>
            <a:pPr marL="0" indent="0">
              <a:buNone/>
            </a:pPr>
            <a:r>
              <a:rPr lang="en-GB" sz="1800" dirty="0">
                <a:effectLst/>
                <a:cs typeface="Times New Roman" panose="02020603050405020304" pitchFamily="18" charset="0"/>
              </a:rPr>
              <a:t>There are especially great differences in educational possibilities among developed and undeveloped countries regarding development of educational system in general</a:t>
            </a:r>
            <a:r>
              <a:rPr lang="sl-SI" sz="1800" dirty="0">
                <a:effectLst/>
                <a:cs typeface="Times New Roman" panose="02020603050405020304" pitchFamily="18" charset="0"/>
              </a:rPr>
              <a:t>.</a:t>
            </a:r>
          </a:p>
          <a:p>
            <a:pPr marL="0" indent="0">
              <a:buNone/>
            </a:pPr>
            <a:r>
              <a:rPr lang="en-GB" sz="1800" dirty="0">
                <a:effectLst/>
                <a:cs typeface="Times New Roman" panose="02020603050405020304" pitchFamily="18" charset="0"/>
              </a:rPr>
              <a:t>Low educational achievement, poor quality of education and early departure from school are generally significant obstacles to good employment, effective citizenship, and many other life skills.</a:t>
            </a:r>
            <a:endParaRPr lang="sl-SI" sz="1800" dirty="0">
              <a:effectLst/>
              <a:cs typeface="Times New Roman" panose="02020603050405020304" pitchFamily="18" charset="0"/>
            </a:endParaRPr>
          </a:p>
          <a:p>
            <a:pPr marL="0" indent="0">
              <a:buNone/>
            </a:pPr>
            <a:r>
              <a:rPr lang="en-GB" sz="1800" dirty="0">
                <a:effectLst/>
                <a:cs typeface="Times New Roman" panose="02020603050405020304" pitchFamily="18" charset="0"/>
              </a:rPr>
              <a:t>Youth development experts believe that </a:t>
            </a:r>
            <a:r>
              <a:rPr lang="sl-SI" sz="1800" dirty="0" err="1">
                <a:effectLst/>
                <a:cs typeface="Times New Roman" panose="02020603050405020304" pitchFamily="18" charset="0"/>
              </a:rPr>
              <a:t>youth</a:t>
            </a:r>
            <a:r>
              <a:rPr lang="en-GB" sz="1800" dirty="0">
                <a:effectLst/>
                <a:cs typeface="Times New Roman" panose="02020603050405020304" pitchFamily="18" charset="0"/>
              </a:rPr>
              <a:t> who have no access or leave the education system early become disconnected from society, losing a chance for economic productivity and normal social integration and prosperity</a:t>
            </a:r>
            <a:r>
              <a:rPr lang="sl-SI" sz="1800" dirty="0">
                <a:effectLst/>
                <a:cs typeface="Times New Roman" panose="02020603050405020304" pitchFamily="18" charset="0"/>
              </a:rPr>
              <a:t>.</a:t>
            </a:r>
          </a:p>
          <a:p>
            <a:pPr marL="0" indent="0">
              <a:buNone/>
            </a:pPr>
            <a:endParaRPr lang="sl-SI" dirty="0"/>
          </a:p>
        </p:txBody>
      </p:sp>
      <p:sp>
        <p:nvSpPr>
          <p:cNvPr id="7" name="PoljeZBesedilom 6">
            <a:extLst>
              <a:ext uri="{FF2B5EF4-FFF2-40B4-BE49-F238E27FC236}">
                <a16:creationId xmlns:a16="http://schemas.microsoft.com/office/drawing/2014/main" id="{7C2558F9-4EA6-40F1-9645-E389B3C6EF2F}"/>
              </a:ext>
            </a:extLst>
          </p:cNvPr>
          <p:cNvSpPr txBox="1"/>
          <p:nvPr/>
        </p:nvSpPr>
        <p:spPr>
          <a:xfrm>
            <a:off x="468006" y="6282387"/>
            <a:ext cx="6916342" cy="369332"/>
          </a:xfrm>
          <a:prstGeom prst="rect">
            <a:avLst/>
          </a:prstGeom>
          <a:noFill/>
        </p:spPr>
        <p:txBody>
          <a:bodyPr wrap="square">
            <a:spAutoFit/>
          </a:bodyPr>
          <a:lstStyle/>
          <a:p>
            <a:pPr algn="just"/>
            <a:r>
              <a:rPr lang="en-US"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Percentage of children with a special educational need in the </a:t>
            </a:r>
            <a:r>
              <a:rPr lang="sl-SI"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EU</a:t>
            </a:r>
            <a:endParaRPr lang="sl-SI"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Slika 10" descr="Agency logo">
            <a:hlinkClick r:id="rId3"/>
            <a:extLst>
              <a:ext uri="{FF2B5EF4-FFF2-40B4-BE49-F238E27FC236}">
                <a16:creationId xmlns:a16="http://schemas.microsoft.com/office/drawing/2014/main" id="{7088FF60-5FB5-4827-AF84-16E9D0185F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10484" y="5284922"/>
            <a:ext cx="2447569" cy="1200039"/>
          </a:xfrm>
          <a:prstGeom prst="rect">
            <a:avLst/>
          </a:prstGeom>
          <a:noFill/>
          <a:ln>
            <a:noFill/>
          </a:ln>
        </p:spPr>
      </p:pic>
    </p:spTree>
    <p:extLst>
      <p:ext uri="{BB962C8B-B14F-4D97-AF65-F5344CB8AC3E}">
        <p14:creationId xmlns:p14="http://schemas.microsoft.com/office/powerpoint/2010/main" val="125485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a:xfrm>
            <a:off x="838200" y="365125"/>
            <a:ext cx="10515600" cy="668269"/>
          </a:xfrm>
        </p:spPr>
        <p:txBody>
          <a:bodyPr>
            <a:normAutofit fontScale="90000"/>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66747DB5-03F8-41D8-A6C1-E4DF087D071E}"/>
              </a:ext>
            </a:extLst>
          </p:cNvPr>
          <p:cNvSpPr>
            <a:spLocks noGrp="1"/>
          </p:cNvSpPr>
          <p:nvPr>
            <p:ph idx="1"/>
          </p:nvPr>
        </p:nvSpPr>
        <p:spPr>
          <a:xfrm>
            <a:off x="838200" y="1144621"/>
            <a:ext cx="9097505" cy="4351338"/>
          </a:xfrm>
        </p:spPr>
        <p:txBody>
          <a:bodyPr>
            <a:normAutofit/>
          </a:bodyPr>
          <a:lstStyle/>
          <a:p>
            <a:pPr marL="0" indent="0">
              <a:buNone/>
            </a:pPr>
            <a:r>
              <a:rPr lang="sl-SI" sz="2400" dirty="0"/>
              <a:t>Social </a:t>
            </a:r>
            <a:r>
              <a:rPr lang="sl-SI" sz="2400" dirty="0" err="1"/>
              <a:t>determinants</a:t>
            </a:r>
            <a:endParaRPr lang="sl-SI" sz="2400" dirty="0"/>
          </a:p>
          <a:p>
            <a:pPr marL="0" indent="0">
              <a:buNone/>
            </a:pPr>
            <a:r>
              <a:rPr lang="sl-SI" sz="2400" dirty="0" err="1"/>
              <a:t>Education</a:t>
            </a:r>
            <a:endParaRPr lang="sl-SI" sz="2400" dirty="0"/>
          </a:p>
          <a:p>
            <a:pPr marL="0" indent="0">
              <a:buNone/>
            </a:pPr>
            <a:endParaRPr lang="sl-SI" sz="2400" dirty="0"/>
          </a:p>
        </p:txBody>
      </p:sp>
      <p:sp>
        <p:nvSpPr>
          <p:cNvPr id="14" name="PoljeZBesedilom 13">
            <a:extLst>
              <a:ext uri="{FF2B5EF4-FFF2-40B4-BE49-F238E27FC236}">
                <a16:creationId xmlns:a16="http://schemas.microsoft.com/office/drawing/2014/main" id="{9EB27492-F554-43C6-9C00-0F51FC7FB6AF}"/>
              </a:ext>
            </a:extLst>
          </p:cNvPr>
          <p:cNvSpPr txBox="1"/>
          <p:nvPr/>
        </p:nvSpPr>
        <p:spPr>
          <a:xfrm>
            <a:off x="1113736" y="5874423"/>
            <a:ext cx="9097505"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Changes in the percentage of students with an immigrant background between 2003 and 2015</a:t>
            </a:r>
            <a:endParaRPr lang="sl-SI" dirty="0"/>
          </a:p>
        </p:txBody>
      </p:sp>
      <p:graphicFrame>
        <p:nvGraphicFramePr>
          <p:cNvPr id="15"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488152091"/>
              </p:ext>
            </p:extLst>
          </p:nvPr>
        </p:nvGraphicFramePr>
        <p:xfrm>
          <a:off x="3473325" y="1073939"/>
          <a:ext cx="8035457" cy="4958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6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45967F-076D-4893-89BF-5DA45A7D399C}"/>
              </a:ext>
            </a:extLst>
          </p:cNvPr>
          <p:cNvSpPr>
            <a:spLocks noGrp="1"/>
          </p:cNvSpPr>
          <p:nvPr>
            <p:ph type="title"/>
          </p:nvPr>
        </p:nvSpPr>
        <p:spPr>
          <a:xfrm>
            <a:off x="838200" y="365125"/>
            <a:ext cx="10515600" cy="720725"/>
          </a:xfrm>
        </p:spPr>
        <p:txBody>
          <a:bodyPr>
            <a:normAutofit fontScale="90000"/>
          </a:bodyPr>
          <a:lstStyle/>
          <a:p>
            <a:r>
              <a:rPr lang="sl-SI" dirty="0" err="1"/>
              <a:t>Youth&amp;Vulnerability</a:t>
            </a:r>
            <a:endParaRPr lang="sl-SI" dirty="0"/>
          </a:p>
        </p:txBody>
      </p:sp>
      <p:sp>
        <p:nvSpPr>
          <p:cNvPr id="3" name="Označba mesta vsebine 2">
            <a:extLst>
              <a:ext uri="{FF2B5EF4-FFF2-40B4-BE49-F238E27FC236}">
                <a16:creationId xmlns:a16="http://schemas.microsoft.com/office/drawing/2014/main" id="{A178838D-C617-4A0D-89D4-44B370906367}"/>
              </a:ext>
            </a:extLst>
          </p:cNvPr>
          <p:cNvSpPr>
            <a:spLocks noGrp="1"/>
          </p:cNvSpPr>
          <p:nvPr>
            <p:ph idx="1"/>
          </p:nvPr>
        </p:nvSpPr>
        <p:spPr>
          <a:xfrm>
            <a:off x="1036320" y="1849120"/>
            <a:ext cx="5486400" cy="3017309"/>
          </a:xfrm>
        </p:spPr>
        <p:txBody>
          <a:bodyPr>
            <a:normAutofit/>
          </a:bodyPr>
          <a:lstStyle/>
          <a:p>
            <a:r>
              <a:rPr lang="sl-SI" sz="2400" dirty="0" err="1"/>
              <a:t>What</a:t>
            </a:r>
            <a:r>
              <a:rPr lang="sl-SI" sz="2400" dirty="0"/>
              <a:t> is it</a:t>
            </a:r>
          </a:p>
          <a:p>
            <a:r>
              <a:rPr lang="sl-SI" sz="2400" dirty="0"/>
              <a:t>How </a:t>
            </a:r>
            <a:r>
              <a:rPr lang="sl-SI" sz="2400" dirty="0" err="1"/>
              <a:t>does</a:t>
            </a:r>
            <a:r>
              <a:rPr lang="sl-SI" sz="2400" dirty="0"/>
              <a:t> it </a:t>
            </a:r>
            <a:r>
              <a:rPr lang="sl-SI" sz="2400" dirty="0" err="1"/>
              <a:t>affect</a:t>
            </a:r>
            <a:r>
              <a:rPr lang="sl-SI" sz="2400" dirty="0"/>
              <a:t> </a:t>
            </a:r>
            <a:r>
              <a:rPr lang="sl-SI" sz="2400" dirty="0" err="1"/>
              <a:t>youth</a:t>
            </a:r>
            <a:endParaRPr lang="sl-SI" sz="2400" dirty="0"/>
          </a:p>
          <a:p>
            <a:r>
              <a:rPr lang="sl-SI" sz="2400" dirty="0" err="1"/>
              <a:t>Framework</a:t>
            </a:r>
            <a:endParaRPr lang="sl-SI" sz="2400" dirty="0"/>
          </a:p>
          <a:p>
            <a:endParaRPr lang="sl-SI" sz="2400" dirty="0"/>
          </a:p>
        </p:txBody>
      </p:sp>
    </p:spTree>
    <p:extLst>
      <p:ext uri="{BB962C8B-B14F-4D97-AF65-F5344CB8AC3E}">
        <p14:creationId xmlns:p14="http://schemas.microsoft.com/office/powerpoint/2010/main" val="82966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a:xfrm>
            <a:off x="838200" y="365125"/>
            <a:ext cx="10515600" cy="668269"/>
          </a:xfrm>
        </p:spPr>
        <p:txBody>
          <a:bodyPr>
            <a:normAutofit fontScale="90000"/>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66747DB5-03F8-41D8-A6C1-E4DF087D071E}"/>
              </a:ext>
            </a:extLst>
          </p:cNvPr>
          <p:cNvSpPr>
            <a:spLocks noGrp="1"/>
          </p:cNvSpPr>
          <p:nvPr>
            <p:ph idx="1"/>
          </p:nvPr>
        </p:nvSpPr>
        <p:spPr>
          <a:xfrm>
            <a:off x="838201" y="1144621"/>
            <a:ext cx="7043107" cy="4351338"/>
          </a:xfrm>
        </p:spPr>
        <p:txBody>
          <a:bodyPr>
            <a:normAutofit/>
          </a:bodyPr>
          <a:lstStyle/>
          <a:p>
            <a:pPr marL="0" indent="0">
              <a:buNone/>
            </a:pPr>
            <a:r>
              <a:rPr lang="sl-SI" sz="2400" dirty="0"/>
              <a:t>Social </a:t>
            </a:r>
            <a:r>
              <a:rPr lang="sl-SI" sz="2400" dirty="0" err="1"/>
              <a:t>determinants</a:t>
            </a:r>
            <a:endParaRPr lang="sl-SI" sz="2400" dirty="0"/>
          </a:p>
          <a:p>
            <a:pPr marL="0" indent="0">
              <a:buNone/>
            </a:pPr>
            <a:r>
              <a:rPr lang="sl-SI" sz="2400" dirty="0" err="1"/>
              <a:t>Equity</a:t>
            </a:r>
            <a:endParaRPr lang="sl-SI" sz="2400" dirty="0"/>
          </a:p>
          <a:p>
            <a:pPr marL="0" indent="0">
              <a:buNone/>
            </a:pPr>
            <a:endParaRPr lang="sl-SI" sz="2400" dirty="0"/>
          </a:p>
          <a:p>
            <a:pPr marL="0" indent="0">
              <a:buNone/>
            </a:pPr>
            <a:r>
              <a:rPr lang="en-US" sz="2000" dirty="0">
                <a:effectLst/>
                <a:cs typeface="Times New Roman" panose="02020603050405020304" pitchFamily="18" charset="0"/>
              </a:rPr>
              <a:t>Unequal distribution and access to resources (or even denial of human rights) can lead to conflicts and discontent, causing </a:t>
            </a:r>
            <a:r>
              <a:rPr lang="en-GB" sz="2000" dirty="0">
                <a:effectLst/>
                <a:cs typeface="Times New Roman" panose="02020603050405020304" pitchFamily="18" charset="0"/>
              </a:rPr>
              <a:t>vulnerability and </a:t>
            </a:r>
            <a:r>
              <a:rPr lang="en-US" sz="2000" dirty="0">
                <a:effectLst/>
                <a:cs typeface="Times New Roman" panose="02020603050405020304" pitchFamily="18" charset="0"/>
              </a:rPr>
              <a:t>unequal opportunities for adolescent development</a:t>
            </a:r>
            <a:r>
              <a:rPr lang="sl-SI" sz="2000" dirty="0">
                <a:effectLst/>
                <a:cs typeface="Times New Roman" panose="02020603050405020304" pitchFamily="18" charset="0"/>
              </a:rPr>
              <a:t>.</a:t>
            </a:r>
          </a:p>
          <a:p>
            <a:pPr marL="0" indent="0">
              <a:buNone/>
            </a:pPr>
            <a:r>
              <a:rPr lang="en-GB" sz="2000" dirty="0">
                <a:effectLst/>
                <a:cs typeface="Times New Roman" panose="02020603050405020304" pitchFamily="18" charset="0"/>
              </a:rPr>
              <a:t>There is much evidence that adolescents and youth who are disconnected from mainstream institutions and opportunities are likely suffer significant, often long-term, negative effects as they enter adulthood. </a:t>
            </a:r>
            <a:endParaRPr lang="sl-SI" sz="2000" dirty="0">
              <a:effectLst/>
              <a:cs typeface="Times New Roman" panose="02020603050405020304" pitchFamily="18" charset="0"/>
            </a:endParaRPr>
          </a:p>
          <a:p>
            <a:pPr marL="0" indent="0">
              <a:buNone/>
            </a:pPr>
            <a:endParaRPr lang="sl-SI" sz="2400" dirty="0"/>
          </a:p>
          <a:p>
            <a:pPr marL="0" indent="0">
              <a:buNone/>
            </a:pPr>
            <a:endParaRPr lang="sl-SI" dirty="0"/>
          </a:p>
        </p:txBody>
      </p:sp>
      <p:pic>
        <p:nvPicPr>
          <p:cNvPr id="6" name="Slika 5">
            <a:hlinkClick r:id="rId2"/>
            <a:extLst>
              <a:ext uri="{FF2B5EF4-FFF2-40B4-BE49-F238E27FC236}">
                <a16:creationId xmlns:a16="http://schemas.microsoft.com/office/drawing/2014/main" id="{44DFCD68-25E5-492D-BF77-C6DEEA2B9B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81308" y="2061509"/>
            <a:ext cx="3726492" cy="2734982"/>
          </a:xfrm>
          <a:prstGeom prst="rect">
            <a:avLst/>
          </a:prstGeom>
          <a:noFill/>
          <a:ln>
            <a:noFill/>
          </a:ln>
        </p:spPr>
      </p:pic>
    </p:spTree>
    <p:extLst>
      <p:ext uri="{BB962C8B-B14F-4D97-AF65-F5344CB8AC3E}">
        <p14:creationId xmlns:p14="http://schemas.microsoft.com/office/powerpoint/2010/main" val="84125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B8104-F524-42A6-A209-F96E04CDB3FA}"/>
              </a:ext>
            </a:extLst>
          </p:cNvPr>
          <p:cNvSpPr>
            <a:spLocks noGrp="1"/>
          </p:cNvSpPr>
          <p:nvPr>
            <p:ph type="title"/>
          </p:nvPr>
        </p:nvSpPr>
        <p:spPr>
          <a:xfrm>
            <a:off x="838200" y="365125"/>
            <a:ext cx="10515600" cy="668269"/>
          </a:xfrm>
        </p:spPr>
        <p:txBody>
          <a:bodyPr>
            <a:normAutofit fontScale="90000"/>
          </a:bodyPr>
          <a:lstStyle/>
          <a:p>
            <a:r>
              <a:rPr lang="sl-SI" dirty="0" err="1"/>
              <a:t>Causes</a:t>
            </a:r>
            <a:r>
              <a:rPr lang="sl-SI" dirty="0"/>
              <a:t> </a:t>
            </a:r>
            <a:r>
              <a:rPr lang="sl-SI" dirty="0" err="1"/>
              <a:t>for</a:t>
            </a:r>
            <a:r>
              <a:rPr lang="sl-SI" dirty="0"/>
              <a:t> </a:t>
            </a:r>
            <a:r>
              <a:rPr lang="sl-SI" dirty="0" err="1"/>
              <a:t>youth</a:t>
            </a:r>
            <a:r>
              <a:rPr lang="sl-SI" dirty="0"/>
              <a:t> </a:t>
            </a:r>
            <a:r>
              <a:rPr lang="sl-SI" dirty="0" err="1"/>
              <a:t>vulnerabilities</a:t>
            </a:r>
            <a:endParaRPr lang="sl-SI" dirty="0"/>
          </a:p>
        </p:txBody>
      </p:sp>
      <p:sp>
        <p:nvSpPr>
          <p:cNvPr id="3" name="Označba mesta vsebine 2">
            <a:extLst>
              <a:ext uri="{FF2B5EF4-FFF2-40B4-BE49-F238E27FC236}">
                <a16:creationId xmlns:a16="http://schemas.microsoft.com/office/drawing/2014/main" id="{66747DB5-03F8-41D8-A6C1-E4DF087D071E}"/>
              </a:ext>
            </a:extLst>
          </p:cNvPr>
          <p:cNvSpPr>
            <a:spLocks noGrp="1"/>
          </p:cNvSpPr>
          <p:nvPr>
            <p:ph idx="1"/>
          </p:nvPr>
        </p:nvSpPr>
        <p:spPr>
          <a:xfrm>
            <a:off x="838200" y="1144621"/>
            <a:ext cx="10439400" cy="4351338"/>
          </a:xfrm>
        </p:spPr>
        <p:txBody>
          <a:bodyPr>
            <a:normAutofit/>
          </a:bodyPr>
          <a:lstStyle/>
          <a:p>
            <a:pPr marL="0" indent="0" algn="just">
              <a:lnSpc>
                <a:spcPct val="107000"/>
              </a:lnSpc>
              <a:spcBef>
                <a:spcPts val="600"/>
              </a:spcBef>
              <a:spcAft>
                <a:spcPts val="600"/>
              </a:spcAft>
              <a:buNone/>
            </a:pPr>
            <a:r>
              <a:rPr lang="en-GB" sz="2000" b="1" dirty="0" err="1">
                <a:effectLst/>
                <a:cs typeface="Times New Roman" panose="02020603050405020304" pitchFamily="18" charset="0"/>
              </a:rPr>
              <a:t>Resime</a:t>
            </a:r>
            <a:endParaRPr lang="en-GB" sz="2000" b="1" dirty="0">
              <a:effectLst/>
              <a:cs typeface="Times New Roman" panose="02020603050405020304" pitchFamily="18" charset="0"/>
            </a:endParaRPr>
          </a:p>
          <a:p>
            <a:pPr algn="just">
              <a:lnSpc>
                <a:spcPct val="107000"/>
              </a:lnSpc>
              <a:spcBef>
                <a:spcPts val="600"/>
              </a:spcBef>
            </a:pPr>
            <a:r>
              <a:rPr lang="en-GB" sz="2000" dirty="0">
                <a:effectLst/>
                <a:cs typeface="Times New Roman" panose="02020603050405020304" pitchFamily="18" charset="0"/>
              </a:rPr>
              <a:t>What vulnerabilities are  most common to youth?</a:t>
            </a:r>
            <a:endParaRPr lang="sl-SI" sz="2000" dirty="0">
              <a:effectLst/>
              <a:cs typeface="Times New Roman" panose="02020603050405020304" pitchFamily="18" charset="0"/>
            </a:endParaRPr>
          </a:p>
          <a:p>
            <a:pPr algn="just">
              <a:lnSpc>
                <a:spcPct val="107000"/>
              </a:lnSpc>
            </a:pPr>
            <a:r>
              <a:rPr lang="en-GB" sz="2000" dirty="0">
                <a:effectLst/>
                <a:cs typeface="Times New Roman" panose="02020603050405020304" pitchFamily="18" charset="0"/>
              </a:rPr>
              <a:t>Define vulnerable groups among youth?</a:t>
            </a:r>
            <a:endParaRPr lang="sl-SI" sz="2000" dirty="0">
              <a:effectLst/>
              <a:cs typeface="Times New Roman" panose="02020603050405020304" pitchFamily="18" charset="0"/>
            </a:endParaRPr>
          </a:p>
          <a:p>
            <a:pPr algn="just">
              <a:lnSpc>
                <a:spcPct val="107000"/>
              </a:lnSpc>
              <a:spcAft>
                <a:spcPts val="600"/>
              </a:spcAft>
            </a:pPr>
            <a:r>
              <a:rPr lang="en-GB" sz="2000" dirty="0">
                <a:effectLst/>
                <a:cs typeface="Times New Roman" panose="02020603050405020304" pitchFamily="18" charset="0"/>
              </a:rPr>
              <a:t>What are differences/commonalities between developed and undeveloped countries?</a:t>
            </a:r>
            <a:endParaRPr lang="sl-SI" sz="2000" dirty="0">
              <a:effectLst/>
              <a:cs typeface="Times New Roman" panose="02020603050405020304" pitchFamily="18" charset="0"/>
            </a:endParaRPr>
          </a:p>
          <a:p>
            <a:r>
              <a:rPr lang="en-GB" sz="2000" dirty="0">
                <a:effectLst/>
                <a:cs typeface="Times New Roman" panose="02020603050405020304" pitchFamily="18" charset="0"/>
              </a:rPr>
              <a:t>Find and shortly describe any policy or strategy across globe dealing with vulnerable youth</a:t>
            </a:r>
            <a:endParaRPr lang="sl-SI" sz="2000" dirty="0"/>
          </a:p>
          <a:p>
            <a:pPr marL="0" indent="0">
              <a:buNone/>
            </a:pPr>
            <a:endParaRPr lang="sl-SI" sz="2000" dirty="0"/>
          </a:p>
        </p:txBody>
      </p:sp>
    </p:spTree>
    <p:extLst>
      <p:ext uri="{BB962C8B-B14F-4D97-AF65-F5344CB8AC3E}">
        <p14:creationId xmlns:p14="http://schemas.microsoft.com/office/powerpoint/2010/main" val="303710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780174-CD8B-43C0-AE36-0ED7590077AF}"/>
              </a:ext>
            </a:extLst>
          </p:cNvPr>
          <p:cNvSpPr>
            <a:spLocks noGrp="1"/>
          </p:cNvSpPr>
          <p:nvPr>
            <p:ph type="title"/>
          </p:nvPr>
        </p:nvSpPr>
        <p:spPr/>
        <p:txBody>
          <a:bodyPr>
            <a:normAutofit/>
          </a:bodyPr>
          <a:lstStyle/>
          <a:p>
            <a:r>
              <a:rPr lang="en-US" dirty="0"/>
              <a:t>Working with vulnerable youth</a:t>
            </a:r>
            <a:endParaRPr lang="sl-SI" dirty="0"/>
          </a:p>
        </p:txBody>
      </p:sp>
      <p:sp>
        <p:nvSpPr>
          <p:cNvPr id="3" name="Označba mesta vsebine 2">
            <a:extLst>
              <a:ext uri="{FF2B5EF4-FFF2-40B4-BE49-F238E27FC236}">
                <a16:creationId xmlns:a16="http://schemas.microsoft.com/office/drawing/2014/main" id="{20401056-449F-4852-B5D9-1D94FD3C5A2A}"/>
              </a:ext>
            </a:extLst>
          </p:cNvPr>
          <p:cNvSpPr>
            <a:spLocks noGrp="1"/>
          </p:cNvSpPr>
          <p:nvPr>
            <p:ph idx="1"/>
          </p:nvPr>
        </p:nvSpPr>
        <p:spPr>
          <a:xfrm>
            <a:off x="1249018" y="1752600"/>
            <a:ext cx="10414662" cy="4282440"/>
          </a:xfrm>
        </p:spPr>
        <p:txBody>
          <a:bodyPr>
            <a:noAutofit/>
          </a:bodyPr>
          <a:lstStyle/>
          <a:p>
            <a:pPr marL="0" indent="0">
              <a:buNone/>
            </a:pPr>
            <a:r>
              <a:rPr lang="en-US" sz="2000" dirty="0"/>
              <a:t>Schools play a key role in supporting children’s social and emotional well-being and identifying and assisting children who need support. </a:t>
            </a:r>
            <a:endParaRPr lang="sl-SI" sz="2000" dirty="0"/>
          </a:p>
          <a:p>
            <a:pPr marL="0" indent="0">
              <a:buNone/>
            </a:pPr>
            <a:r>
              <a:rPr lang="en-US" sz="2000" dirty="0"/>
              <a:t>Building teacher capacity to detect and support individual students’ needs, particularly in diverse classroom </a:t>
            </a:r>
            <a:r>
              <a:rPr lang="en-GB" sz="2000" dirty="0"/>
              <a:t>settings, can help tackling the issue.</a:t>
            </a:r>
          </a:p>
          <a:p>
            <a:pPr marL="0" indent="0">
              <a:buNone/>
            </a:pPr>
            <a:r>
              <a:rPr lang="en-GB" sz="2000" dirty="0"/>
              <a:t>Some basic knowledges teacher dealing with vulnerable youth should be aware about:</a:t>
            </a:r>
          </a:p>
          <a:p>
            <a:r>
              <a:rPr lang="en-GB" sz="2000" dirty="0"/>
              <a:t>Signs of vulnerability</a:t>
            </a:r>
          </a:p>
          <a:p>
            <a:r>
              <a:rPr lang="en-GB" sz="2000" dirty="0"/>
              <a:t>Social skills </a:t>
            </a:r>
            <a:endParaRPr lang="sl-SI" sz="2000" dirty="0"/>
          </a:p>
        </p:txBody>
      </p:sp>
    </p:spTree>
    <p:extLst>
      <p:ext uri="{BB962C8B-B14F-4D97-AF65-F5344CB8AC3E}">
        <p14:creationId xmlns:p14="http://schemas.microsoft.com/office/powerpoint/2010/main" val="168962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C78B72-464E-4E3A-AB37-DF08BE492B83}"/>
              </a:ext>
            </a:extLst>
          </p:cNvPr>
          <p:cNvSpPr>
            <a:spLocks noGrp="1"/>
          </p:cNvSpPr>
          <p:nvPr>
            <p:ph type="title"/>
          </p:nvPr>
        </p:nvSpPr>
        <p:spPr>
          <a:xfrm>
            <a:off x="838200" y="365125"/>
            <a:ext cx="10515600" cy="708301"/>
          </a:xfrm>
        </p:spPr>
        <p:txBody>
          <a:bodyPr>
            <a:normAutofit fontScale="90000"/>
          </a:bodyPr>
          <a:lstStyle/>
          <a:p>
            <a:r>
              <a:rPr lang="en-US" dirty="0"/>
              <a:t>Working with vulnerable youth</a:t>
            </a:r>
            <a:endParaRPr lang="sl-SI" dirty="0"/>
          </a:p>
        </p:txBody>
      </p:sp>
      <p:sp>
        <p:nvSpPr>
          <p:cNvPr id="3" name="Označba mesta vsebine 2">
            <a:extLst>
              <a:ext uri="{FF2B5EF4-FFF2-40B4-BE49-F238E27FC236}">
                <a16:creationId xmlns:a16="http://schemas.microsoft.com/office/drawing/2014/main" id="{47E920C9-621B-4011-80E6-378786D73ABD}"/>
              </a:ext>
            </a:extLst>
          </p:cNvPr>
          <p:cNvSpPr>
            <a:spLocks noGrp="1"/>
          </p:cNvSpPr>
          <p:nvPr>
            <p:ph idx="1"/>
          </p:nvPr>
        </p:nvSpPr>
        <p:spPr>
          <a:xfrm>
            <a:off x="838200" y="1082640"/>
            <a:ext cx="10515600" cy="4841082"/>
          </a:xfrm>
        </p:spPr>
        <p:txBody>
          <a:bodyPr>
            <a:normAutofit fontScale="85000" lnSpcReduction="20000"/>
          </a:bodyPr>
          <a:lstStyle/>
          <a:p>
            <a:pPr marL="0" indent="0">
              <a:buNone/>
            </a:pPr>
            <a:r>
              <a:rPr lang="en-GB" sz="2600" dirty="0"/>
              <a:t>Signs of vulnerability</a:t>
            </a:r>
            <a:endParaRPr lang="sl-SI" sz="2600" dirty="0"/>
          </a:p>
          <a:p>
            <a:pPr marL="0" indent="0">
              <a:buNone/>
            </a:pPr>
            <a:endParaRPr lang="sl-SI" sz="2600" dirty="0"/>
          </a:p>
          <a:p>
            <a:pPr marL="381001" indent="-342900" algn="just">
              <a:lnSpc>
                <a:spcPct val="107000"/>
              </a:lnSpc>
              <a:spcBef>
                <a:spcPts val="0"/>
              </a:spcBef>
            </a:pPr>
            <a:r>
              <a:rPr lang="en-GB" sz="2100" dirty="0">
                <a:effectLst/>
                <a:cs typeface="Times New Roman" panose="02020603050405020304" pitchFamily="18" charset="0"/>
              </a:rPr>
              <a:t>Extreme personality change</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Aggressive behaviour</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Anti-social behaviour</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Depression</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Anxiety</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Difficulties at school, often displayed through truancy, or attention difficulties</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Lacking friends from the same age group</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Self-harm</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Sudden changes in behaviour, with the child presenting in a way that is out of character (e.g. being withdrawn)</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Eating/sleeping disorders, as well as suffering with nightmares</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Regressing behaviour</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Outbursts of crying</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Becoming fidgety when previously calm and relaxed</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Becoming extremely introverted when previously happy to engage</a:t>
            </a:r>
            <a:endParaRPr lang="sl-SI" sz="2100" dirty="0">
              <a:effectLst/>
              <a:cs typeface="Times New Roman" panose="02020603050405020304" pitchFamily="18" charset="0"/>
            </a:endParaRPr>
          </a:p>
          <a:p>
            <a:pPr marL="381001" indent="-342900" algn="just">
              <a:lnSpc>
                <a:spcPct val="107000"/>
              </a:lnSpc>
              <a:spcBef>
                <a:spcPts val="0"/>
              </a:spcBef>
            </a:pPr>
            <a:r>
              <a:rPr lang="en-GB" sz="2100" dirty="0">
                <a:effectLst/>
                <a:cs typeface="Times New Roman" panose="02020603050405020304" pitchFamily="18" charset="0"/>
              </a:rPr>
              <a:t>Some </a:t>
            </a:r>
            <a:r>
              <a:rPr lang="en-GB" sz="2033" dirty="0">
                <a:effectLst/>
                <a:cs typeface="Times New Roman" panose="02020603050405020304" pitchFamily="18" charset="0"/>
              </a:rPr>
              <a:t>children become overly sociable with the strangers, and extremely unaware of boundaries.</a:t>
            </a:r>
            <a:endParaRPr lang="sl-SI" sz="2033" dirty="0"/>
          </a:p>
        </p:txBody>
      </p:sp>
    </p:spTree>
    <p:extLst>
      <p:ext uri="{BB962C8B-B14F-4D97-AF65-F5344CB8AC3E}">
        <p14:creationId xmlns:p14="http://schemas.microsoft.com/office/powerpoint/2010/main" val="663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C78B72-464E-4E3A-AB37-DF08BE492B83}"/>
              </a:ext>
            </a:extLst>
          </p:cNvPr>
          <p:cNvSpPr>
            <a:spLocks noGrp="1"/>
          </p:cNvSpPr>
          <p:nvPr>
            <p:ph type="title"/>
          </p:nvPr>
        </p:nvSpPr>
        <p:spPr>
          <a:xfrm>
            <a:off x="838200" y="365125"/>
            <a:ext cx="10515600" cy="708301"/>
          </a:xfrm>
        </p:spPr>
        <p:txBody>
          <a:bodyPr>
            <a:normAutofit fontScale="90000"/>
          </a:bodyPr>
          <a:lstStyle/>
          <a:p>
            <a:r>
              <a:rPr lang="en-US" dirty="0"/>
              <a:t>Working with vulnerable youth</a:t>
            </a:r>
            <a:endParaRPr lang="sl-SI" dirty="0"/>
          </a:p>
        </p:txBody>
      </p:sp>
      <p:sp>
        <p:nvSpPr>
          <p:cNvPr id="3" name="Označba mesta vsebine 2">
            <a:extLst>
              <a:ext uri="{FF2B5EF4-FFF2-40B4-BE49-F238E27FC236}">
                <a16:creationId xmlns:a16="http://schemas.microsoft.com/office/drawing/2014/main" id="{47E920C9-621B-4011-80E6-378786D73ABD}"/>
              </a:ext>
            </a:extLst>
          </p:cNvPr>
          <p:cNvSpPr>
            <a:spLocks noGrp="1"/>
          </p:cNvSpPr>
          <p:nvPr>
            <p:ph idx="1"/>
          </p:nvPr>
        </p:nvSpPr>
        <p:spPr>
          <a:xfrm>
            <a:off x="838200" y="1082640"/>
            <a:ext cx="10515600" cy="4841082"/>
          </a:xfrm>
        </p:spPr>
        <p:txBody>
          <a:bodyPr>
            <a:normAutofit/>
          </a:bodyPr>
          <a:lstStyle/>
          <a:p>
            <a:pPr marL="0" indent="0">
              <a:buNone/>
            </a:pPr>
            <a:r>
              <a:rPr lang="sl-SI" sz="2600" dirty="0"/>
              <a:t>Social </a:t>
            </a:r>
            <a:r>
              <a:rPr lang="sl-SI" sz="2400" dirty="0"/>
              <a:t>– </a:t>
            </a:r>
            <a:r>
              <a:rPr lang="en-GB" sz="2400" dirty="0"/>
              <a:t>Communication</a:t>
            </a:r>
            <a:r>
              <a:rPr lang="sl-SI" sz="2400" dirty="0"/>
              <a:t> </a:t>
            </a:r>
            <a:r>
              <a:rPr lang="sl-SI" sz="2600" dirty="0" err="1"/>
              <a:t>skills</a:t>
            </a:r>
            <a:endParaRPr lang="en-GB" sz="2800" dirty="0"/>
          </a:p>
          <a:p>
            <a:pPr marL="0" indent="0">
              <a:buNone/>
            </a:pPr>
            <a:endParaRPr lang="sl-SI" sz="2600" dirty="0"/>
          </a:p>
          <a:p>
            <a:pPr marL="0" indent="0">
              <a:buNone/>
            </a:pPr>
            <a:endParaRPr lang="sl-SI" sz="2600" dirty="0"/>
          </a:p>
          <a:p>
            <a:pPr marL="381001" indent="-342900"/>
            <a:r>
              <a:rPr lang="en-US" dirty="0"/>
              <a:t>Empathy</a:t>
            </a:r>
            <a:endParaRPr lang="sl-SI" dirty="0"/>
          </a:p>
          <a:p>
            <a:pPr marL="381001" indent="-342900"/>
            <a:r>
              <a:rPr lang="en-US" dirty="0"/>
              <a:t>Honesty/</a:t>
            </a:r>
            <a:r>
              <a:rPr lang="en-US" dirty="0" err="1"/>
              <a:t>Fairnes</a:t>
            </a:r>
            <a:endParaRPr lang="sl-SI" dirty="0"/>
          </a:p>
          <a:p>
            <a:pPr marL="381001" indent="-342900"/>
            <a:r>
              <a:rPr lang="en-GB" dirty="0"/>
              <a:t>Listening </a:t>
            </a:r>
          </a:p>
          <a:p>
            <a:pPr marL="381001" indent="-342900"/>
            <a:r>
              <a:rPr lang="en-GB" dirty="0"/>
              <a:t>Nonverbal communication</a:t>
            </a:r>
          </a:p>
          <a:p>
            <a:pPr marL="381001" indent="-342900"/>
            <a:r>
              <a:rPr lang="en-GB" dirty="0"/>
              <a:t>Communicating in difficult situations</a:t>
            </a:r>
          </a:p>
        </p:txBody>
      </p:sp>
    </p:spTree>
    <p:extLst>
      <p:ext uri="{BB962C8B-B14F-4D97-AF65-F5344CB8AC3E}">
        <p14:creationId xmlns:p14="http://schemas.microsoft.com/office/powerpoint/2010/main" val="138155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C78B72-464E-4E3A-AB37-DF08BE492B83}"/>
              </a:ext>
            </a:extLst>
          </p:cNvPr>
          <p:cNvSpPr>
            <a:spLocks noGrp="1"/>
          </p:cNvSpPr>
          <p:nvPr>
            <p:ph type="title"/>
          </p:nvPr>
        </p:nvSpPr>
        <p:spPr>
          <a:xfrm>
            <a:off x="838200" y="365125"/>
            <a:ext cx="10515600" cy="708301"/>
          </a:xfrm>
        </p:spPr>
        <p:txBody>
          <a:bodyPr>
            <a:normAutofit fontScale="90000"/>
          </a:bodyPr>
          <a:lstStyle/>
          <a:p>
            <a:r>
              <a:rPr lang="en-US" dirty="0"/>
              <a:t>Working with vulnerable youth</a:t>
            </a:r>
            <a:endParaRPr lang="sl-SI" dirty="0"/>
          </a:p>
        </p:txBody>
      </p:sp>
      <p:sp>
        <p:nvSpPr>
          <p:cNvPr id="3" name="Označba mesta vsebine 2">
            <a:extLst>
              <a:ext uri="{FF2B5EF4-FFF2-40B4-BE49-F238E27FC236}">
                <a16:creationId xmlns:a16="http://schemas.microsoft.com/office/drawing/2014/main" id="{47E920C9-621B-4011-80E6-378786D73ABD}"/>
              </a:ext>
            </a:extLst>
          </p:cNvPr>
          <p:cNvSpPr>
            <a:spLocks noGrp="1"/>
          </p:cNvSpPr>
          <p:nvPr>
            <p:ph idx="1"/>
          </p:nvPr>
        </p:nvSpPr>
        <p:spPr>
          <a:xfrm>
            <a:off x="838200" y="1082640"/>
            <a:ext cx="10515600" cy="2346360"/>
          </a:xfrm>
        </p:spPr>
        <p:txBody>
          <a:bodyPr>
            <a:normAutofit/>
          </a:bodyPr>
          <a:lstStyle/>
          <a:p>
            <a:pPr marL="0" indent="0">
              <a:lnSpc>
                <a:spcPct val="115000"/>
              </a:lnSpc>
              <a:spcBef>
                <a:spcPts val="600"/>
              </a:spcBef>
              <a:spcAft>
                <a:spcPts val="600"/>
              </a:spcAft>
              <a:buNone/>
              <a:tabLst>
                <a:tab pos="2914650" algn="l"/>
                <a:tab pos="3086100" algn="l"/>
              </a:tabLst>
            </a:pPr>
            <a:r>
              <a:rPr lang="sl-SI" sz="2000" b="1" dirty="0" err="1">
                <a:effectLst/>
                <a:cs typeface="Calibri" panose="020F0502020204030204" pitchFamily="34" charset="0"/>
              </a:rPr>
              <a:t>Resime</a:t>
            </a:r>
            <a:endParaRPr lang="sl-SI" sz="2000" dirty="0">
              <a:effectLst/>
              <a:cs typeface="Calibri" panose="020F0502020204030204" pitchFamily="34" charset="0"/>
            </a:endParaRPr>
          </a:p>
          <a:p>
            <a:pPr>
              <a:lnSpc>
                <a:spcPct val="115000"/>
              </a:lnSpc>
              <a:spcBef>
                <a:spcPts val="600"/>
              </a:spcBef>
              <a:spcAft>
                <a:spcPts val="600"/>
              </a:spcAft>
              <a:tabLst>
                <a:tab pos="2914650" algn="l"/>
                <a:tab pos="3086100" algn="l"/>
              </a:tabLst>
            </a:pPr>
            <a:r>
              <a:rPr lang="en-GB" sz="2000" dirty="0">
                <a:effectLst/>
                <a:cs typeface="Calibri" panose="020F0502020204030204" pitchFamily="34" charset="0"/>
              </a:rPr>
              <a:t>Why social skills, especially communication, are important when working with vulnerable groups?</a:t>
            </a:r>
            <a:endParaRPr lang="sl-SI" sz="2000" dirty="0">
              <a:effectLst/>
              <a:cs typeface="Calibri" panose="020F0502020204030204" pitchFamily="34" charset="0"/>
            </a:endParaRPr>
          </a:p>
          <a:p>
            <a:pPr>
              <a:spcBef>
                <a:spcPts val="600"/>
              </a:spcBef>
              <a:spcAft>
                <a:spcPts val="600"/>
              </a:spcAft>
              <a:tabLst>
                <a:tab pos="2914650" algn="l"/>
                <a:tab pos="3086100" algn="l"/>
              </a:tabLst>
            </a:pPr>
            <a:r>
              <a:rPr lang="en-GB" sz="2000" dirty="0">
                <a:effectLst/>
              </a:rPr>
              <a:t>Make an example of communication in difficult situation!</a:t>
            </a:r>
            <a:r>
              <a:rPr lang="sl-SI" sz="2000" dirty="0">
                <a:effectLst/>
              </a:rPr>
              <a:t>  </a:t>
            </a:r>
            <a:r>
              <a:rPr lang="sl-SI" sz="2000" dirty="0">
                <a:effectLst/>
                <a:cs typeface="Calibri" panose="020F0502020204030204" pitchFamily="34" charset="0"/>
              </a:rPr>
              <a:t> </a:t>
            </a:r>
          </a:p>
        </p:txBody>
      </p:sp>
    </p:spTree>
    <p:extLst>
      <p:ext uri="{BB962C8B-B14F-4D97-AF65-F5344CB8AC3E}">
        <p14:creationId xmlns:p14="http://schemas.microsoft.com/office/powerpoint/2010/main" val="2750388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C78B72-464E-4E3A-AB37-DF08BE492B83}"/>
              </a:ext>
            </a:extLst>
          </p:cNvPr>
          <p:cNvSpPr>
            <a:spLocks noGrp="1"/>
          </p:cNvSpPr>
          <p:nvPr>
            <p:ph type="title"/>
          </p:nvPr>
        </p:nvSpPr>
        <p:spPr>
          <a:xfrm>
            <a:off x="838200" y="365125"/>
            <a:ext cx="10515600" cy="708301"/>
          </a:xfrm>
        </p:spPr>
        <p:txBody>
          <a:bodyPr>
            <a:normAutofit fontScale="90000"/>
          </a:bodyPr>
          <a:lstStyle/>
          <a:p>
            <a:r>
              <a:rPr lang="sl-SI" dirty="0" err="1"/>
              <a:t>Conclusion</a:t>
            </a:r>
            <a:endParaRPr lang="sl-SI" dirty="0"/>
          </a:p>
        </p:txBody>
      </p:sp>
      <p:sp>
        <p:nvSpPr>
          <p:cNvPr id="3" name="Označba mesta vsebine 2">
            <a:extLst>
              <a:ext uri="{FF2B5EF4-FFF2-40B4-BE49-F238E27FC236}">
                <a16:creationId xmlns:a16="http://schemas.microsoft.com/office/drawing/2014/main" id="{47E920C9-621B-4011-80E6-378786D73ABD}"/>
              </a:ext>
            </a:extLst>
          </p:cNvPr>
          <p:cNvSpPr>
            <a:spLocks noGrp="1"/>
          </p:cNvSpPr>
          <p:nvPr>
            <p:ph idx="1"/>
          </p:nvPr>
        </p:nvSpPr>
        <p:spPr>
          <a:xfrm>
            <a:off x="838200" y="1300480"/>
            <a:ext cx="10515600" cy="4623242"/>
          </a:xfrm>
        </p:spPr>
        <p:txBody>
          <a:bodyPr>
            <a:normAutofit/>
          </a:bodyPr>
          <a:lstStyle/>
          <a:p>
            <a:pPr>
              <a:lnSpc>
                <a:spcPct val="115000"/>
              </a:lnSpc>
              <a:spcBef>
                <a:spcPts val="600"/>
              </a:spcBef>
              <a:spcAft>
                <a:spcPts val="600"/>
              </a:spcAft>
              <a:tabLst>
                <a:tab pos="2914650" algn="l"/>
                <a:tab pos="3086100" algn="l"/>
              </a:tabLst>
            </a:pPr>
            <a:r>
              <a:rPr lang="en-GB" sz="2000" dirty="0">
                <a:effectLst/>
              </a:rPr>
              <a:t>Good deal of vulnerability emerges from the way in which groups of people are treated by the rest of society. </a:t>
            </a:r>
            <a:endParaRPr lang="sl-SI" sz="2000" dirty="0">
              <a:effectLst/>
            </a:endParaRPr>
          </a:p>
          <a:p>
            <a:pPr>
              <a:lnSpc>
                <a:spcPct val="115000"/>
              </a:lnSpc>
              <a:spcBef>
                <a:spcPts val="600"/>
              </a:spcBef>
              <a:spcAft>
                <a:spcPts val="600"/>
              </a:spcAft>
              <a:tabLst>
                <a:tab pos="2914650" algn="l"/>
                <a:tab pos="3086100" algn="l"/>
              </a:tabLst>
            </a:pPr>
            <a:r>
              <a:rPr lang="en-GB" sz="2000" dirty="0">
                <a:effectLst/>
                <a:cs typeface="Calibri" panose="020F0502020204030204" pitchFamily="34" charset="0"/>
              </a:rPr>
              <a:t>Vulnerability can’t be boxed and defined as it depends on specific situation when considering environmental vulnerability and relations in society when considering socioeconomic vulnerability.</a:t>
            </a:r>
            <a:endParaRPr lang="sl-SI" sz="2000" dirty="0">
              <a:effectLst/>
              <a:cs typeface="Calibri" panose="020F0502020204030204" pitchFamily="34" charset="0"/>
            </a:endParaRPr>
          </a:p>
          <a:p>
            <a:pPr>
              <a:lnSpc>
                <a:spcPct val="115000"/>
              </a:lnSpc>
              <a:spcBef>
                <a:spcPts val="600"/>
              </a:spcBef>
              <a:spcAft>
                <a:spcPts val="600"/>
              </a:spcAft>
              <a:tabLst>
                <a:tab pos="2914650" algn="l"/>
                <a:tab pos="3086100" algn="l"/>
              </a:tabLst>
            </a:pPr>
            <a:r>
              <a:rPr lang="en-GB" sz="2000" dirty="0">
                <a:effectLst/>
                <a:cs typeface="Calibri" panose="020F0502020204030204" pitchFamily="34" charset="0"/>
              </a:rPr>
              <a:t>Vulnerability is also not expressed only in poorer or less developed environments but is present in all micro and macro social environments, family, school, community, etc. </a:t>
            </a:r>
            <a:endParaRPr lang="sl-SI" sz="2000" dirty="0">
              <a:effectLst/>
              <a:cs typeface="Calibri" panose="020F0502020204030204" pitchFamily="34" charset="0"/>
            </a:endParaRPr>
          </a:p>
          <a:p>
            <a:pPr>
              <a:lnSpc>
                <a:spcPct val="115000"/>
              </a:lnSpc>
              <a:spcBef>
                <a:spcPts val="600"/>
              </a:spcBef>
              <a:spcAft>
                <a:spcPts val="600"/>
              </a:spcAft>
              <a:tabLst>
                <a:tab pos="2914650" algn="l"/>
                <a:tab pos="3086100" algn="l"/>
              </a:tabLst>
            </a:pPr>
            <a:r>
              <a:rPr lang="en-GB" sz="2000" dirty="0">
                <a:effectLst/>
                <a:cs typeface="Calibri" panose="020F0502020204030204" pitchFamily="34" charset="0"/>
              </a:rPr>
              <a:t>PE teachers and sport coaches have great responsibility to young people, recognizing their trouble</a:t>
            </a:r>
            <a:r>
              <a:rPr lang="sl-SI" sz="2000" dirty="0">
                <a:effectLst/>
                <a:cs typeface="Calibri" panose="020F0502020204030204" pitchFamily="34" charset="0"/>
              </a:rPr>
              <a:t>,</a:t>
            </a:r>
            <a:r>
              <a:rPr lang="en-GB" sz="2000" dirty="0">
                <a:effectLst/>
                <a:cs typeface="Calibri" panose="020F0502020204030204" pitchFamily="34" charset="0"/>
              </a:rPr>
              <a:t> and important role in taking the right action enabling their social inclusion, and equal opportunity.</a:t>
            </a:r>
            <a:endParaRPr lang="sl-SI" sz="2000" dirty="0">
              <a:effectLst/>
              <a:cs typeface="Calibri" panose="020F0502020204030204" pitchFamily="34" charset="0"/>
            </a:endParaRPr>
          </a:p>
          <a:p>
            <a:pPr marL="0" indent="0">
              <a:lnSpc>
                <a:spcPct val="115000"/>
              </a:lnSpc>
              <a:spcBef>
                <a:spcPts val="600"/>
              </a:spcBef>
              <a:spcAft>
                <a:spcPts val="600"/>
              </a:spcAft>
              <a:buNone/>
              <a:tabLst>
                <a:tab pos="2914650" algn="l"/>
                <a:tab pos="3086100" algn="l"/>
              </a:tabLst>
            </a:pPr>
            <a:endParaRPr lang="sl-SI" sz="2000" dirty="0">
              <a:effectLst/>
              <a:cs typeface="Calibri" panose="020F0502020204030204" pitchFamily="34" charset="0"/>
            </a:endParaRPr>
          </a:p>
        </p:txBody>
      </p:sp>
    </p:spTree>
    <p:extLst>
      <p:ext uri="{BB962C8B-B14F-4D97-AF65-F5344CB8AC3E}">
        <p14:creationId xmlns:p14="http://schemas.microsoft.com/office/powerpoint/2010/main" val="3781569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a:off x="8273620" y="0"/>
            <a:ext cx="3918381" cy="862044"/>
          </a:xfrm>
          <a:prstGeom prst="rect">
            <a:avLst/>
          </a:prstGeom>
        </p:spPr>
      </p:pic>
      <p:sp>
        <p:nvSpPr>
          <p:cNvPr id="6" name="TextBox 6"/>
          <p:cNvSpPr txBox="1"/>
          <p:nvPr/>
        </p:nvSpPr>
        <p:spPr>
          <a:xfrm>
            <a:off x="597318" y="6509346"/>
            <a:ext cx="10997366" cy="294568"/>
          </a:xfrm>
          <a:prstGeom prst="rect">
            <a:avLst/>
          </a:prstGeom>
        </p:spPr>
        <p:txBody>
          <a:bodyPr lIns="0" tIns="0" rIns="0" bIns="0" rtlCol="0" anchor="t">
            <a:spAutoFit/>
          </a:bodyPr>
          <a:lstStyle/>
          <a:p>
            <a:pPr algn="ctr">
              <a:lnSpc>
                <a:spcPts val="1213"/>
              </a:lnSpc>
            </a:pPr>
            <a:r>
              <a:rPr lang="en-US" sz="867" dirty="0">
                <a:solidFill>
                  <a:srgbClr val="000000"/>
                </a:solidFill>
                <a:latin typeface="Open Sans Light"/>
              </a:rPr>
              <a:t>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l-GR" sz="867" dirty="0">
                <a:solidFill>
                  <a:srgbClr val="000000"/>
                </a:solidFill>
                <a:latin typeface="Open Sans Light"/>
              </a:rPr>
              <a:t>613266-</a:t>
            </a:r>
            <a:r>
              <a:rPr lang="en-US" sz="867" dirty="0">
                <a:solidFill>
                  <a:srgbClr val="000000"/>
                </a:solidFill>
                <a:latin typeface="Open Sans Light"/>
              </a:rPr>
              <a:t>EPP-1-2019-1-EL-SPO-SCP)</a:t>
            </a:r>
          </a:p>
        </p:txBody>
      </p:sp>
      <p:sp>
        <p:nvSpPr>
          <p:cNvPr id="10" name="TextBox 4">
            <a:extLst>
              <a:ext uri="{FF2B5EF4-FFF2-40B4-BE49-F238E27FC236}">
                <a16:creationId xmlns:a16="http://schemas.microsoft.com/office/drawing/2014/main" id="{FDAB702D-9E4F-4EE5-8146-703C102F20F4}"/>
              </a:ext>
            </a:extLst>
          </p:cNvPr>
          <p:cNvSpPr txBox="1"/>
          <p:nvPr/>
        </p:nvSpPr>
        <p:spPr>
          <a:xfrm>
            <a:off x="3012440" y="1330287"/>
            <a:ext cx="6350000" cy="2425700"/>
          </a:xfrm>
          <a:prstGeom prst="rect">
            <a:avLst/>
          </a:prstGeom>
          <a:noFill/>
        </p:spPr>
        <p:txBody>
          <a:bodyPr wrap="square" rtlCol="0">
            <a:noAutofit/>
          </a:bodyPr>
          <a:lstStyle/>
          <a:p>
            <a:pPr algn="ctr"/>
            <a:endParaRPr lang="en-US" sz="2400" dirty="0">
              <a:solidFill>
                <a:srgbClr val="002060"/>
              </a:solidFill>
              <a:latin typeface="Arial" panose="020B0604020202020204" pitchFamily="34" charset="0"/>
              <a:ea typeface="DengXian Light" panose="02010600030101010101" pitchFamily="2" charset="-122"/>
            </a:endParaRPr>
          </a:p>
          <a:p>
            <a:pPr algn="ctr"/>
            <a:r>
              <a:rPr lang="sl-SI" sz="2667" b="1" dirty="0" err="1">
                <a:solidFill>
                  <a:srgbClr val="002060"/>
                </a:solidFill>
                <a:latin typeface="Arial" panose="020B0604020202020204" pitchFamily="34" charset="0"/>
                <a:ea typeface="DengXian Light" panose="02010600030101010101" pitchFamily="2" charset="-122"/>
              </a:rPr>
              <a:t>Thank</a:t>
            </a:r>
            <a:r>
              <a:rPr lang="sl-SI" sz="2667" b="1" dirty="0">
                <a:solidFill>
                  <a:srgbClr val="002060"/>
                </a:solidFill>
                <a:latin typeface="Arial" panose="020B0604020202020204" pitchFamily="34" charset="0"/>
                <a:ea typeface="DengXian Light" panose="02010600030101010101" pitchFamily="2" charset="-122"/>
              </a:rPr>
              <a:t> </a:t>
            </a:r>
            <a:r>
              <a:rPr lang="sl-SI" sz="2667" b="1" dirty="0" err="1">
                <a:solidFill>
                  <a:srgbClr val="002060"/>
                </a:solidFill>
                <a:latin typeface="Arial" panose="020B0604020202020204" pitchFamily="34" charset="0"/>
                <a:ea typeface="DengXian Light" panose="02010600030101010101" pitchFamily="2" charset="-122"/>
              </a:rPr>
              <a:t>you</a:t>
            </a:r>
            <a:r>
              <a:rPr lang="en-US" sz="1200" dirty="0">
                <a:solidFill>
                  <a:srgbClr val="011893"/>
                </a:solidFill>
                <a:latin typeface="Times New Roman" panose="02020603050405020304" pitchFamily="18" charset="0"/>
                <a:ea typeface="DengXian" panose="02010600030101010101" pitchFamily="2" charset="-122"/>
              </a:rPr>
              <a:t> </a:t>
            </a:r>
            <a:endParaRPr lang="en-US" sz="1200" dirty="0">
              <a:latin typeface="Times New Roman" panose="02020603050405020304" pitchFamily="18" charset="0"/>
              <a:ea typeface="DengXian" panose="02010600030101010101" pitchFamily="2" charset="-122"/>
            </a:endParaRPr>
          </a:p>
        </p:txBody>
      </p:sp>
      <p:pic>
        <p:nvPicPr>
          <p:cNvPr id="1026" name="Picture 2">
            <a:extLst>
              <a:ext uri="{FF2B5EF4-FFF2-40B4-BE49-F238E27FC236}">
                <a16:creationId xmlns:a16="http://schemas.microsoft.com/office/drawing/2014/main" id="{5AD9377A-FD88-4137-8C36-8D91B35CA0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12643"/>
            <a:ext cx="1338577" cy="862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3778DE1-9936-4C72-8EAA-5F32C76A9FB1}"/>
              </a:ext>
            </a:extLst>
          </p:cNvPr>
          <p:cNvPicPr>
            <a:picLocks noChangeAspect="1"/>
          </p:cNvPicPr>
          <p:nvPr/>
        </p:nvPicPr>
        <p:blipFill rotWithShape="1">
          <a:blip r:embed="rId4">
            <a:extLst>
              <a:ext uri="{28A0092B-C50C-407E-A947-70E740481C1C}">
                <a14:useLocalDpi xmlns:a14="http://schemas.microsoft.com/office/drawing/2010/main" val="0"/>
              </a:ext>
            </a:extLst>
          </a:blip>
          <a:srcRect l="5078" t="5882"/>
          <a:stretch/>
        </p:blipFill>
        <p:spPr bwMode="auto">
          <a:xfrm>
            <a:off x="0" y="974687"/>
            <a:ext cx="1800225" cy="35560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DDCBDAE-6125-4C64-834B-10AC2A318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38417"/>
            <a:ext cx="12192000" cy="1470929"/>
          </a:xfrm>
          <a:prstGeom prst="rect">
            <a:avLst/>
          </a:prstGeom>
        </p:spPr>
      </p:pic>
    </p:spTree>
    <p:extLst>
      <p:ext uri="{BB962C8B-B14F-4D97-AF65-F5344CB8AC3E}">
        <p14:creationId xmlns:p14="http://schemas.microsoft.com/office/powerpoint/2010/main" val="346608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869439" y="287338"/>
            <a:ext cx="8065135" cy="909637"/>
          </a:xfrm>
        </p:spPr>
        <p:txBody>
          <a:bodyPr>
            <a:normAutofit/>
          </a:bodyPr>
          <a:lstStyle/>
          <a:p>
            <a:pPr algn="l"/>
            <a:r>
              <a:rPr lang="sl-SI" dirty="0" err="1"/>
              <a:t>Youth</a:t>
            </a:r>
            <a:endParaRPr lang="sl-SI" dirty="0"/>
          </a:p>
        </p:txBody>
      </p:sp>
      <p:sp>
        <p:nvSpPr>
          <p:cNvPr id="3" name="Označba mesta vsebine 2">
            <a:extLst>
              <a:ext uri="{FF2B5EF4-FFF2-40B4-BE49-F238E27FC236}">
                <a16:creationId xmlns:a16="http://schemas.microsoft.com/office/drawing/2014/main" id="{FCDBFED8-00E7-4D91-85BF-5B2F4A4F5C55}"/>
              </a:ext>
            </a:extLst>
          </p:cNvPr>
          <p:cNvSpPr>
            <a:spLocks noGrp="1"/>
          </p:cNvSpPr>
          <p:nvPr>
            <p:ph type="subTitle" idx="1"/>
          </p:nvPr>
        </p:nvSpPr>
        <p:spPr>
          <a:xfrm>
            <a:off x="790575" y="1196975"/>
            <a:ext cx="9144000" cy="604202"/>
          </a:xfrm>
        </p:spPr>
        <p:txBody>
          <a:bodyPr>
            <a:normAutofit/>
          </a:bodyPr>
          <a:lstStyle/>
          <a:p>
            <a:pPr algn="l"/>
            <a:r>
              <a:rPr lang="en-GB" sz="2400" dirty="0">
                <a:solidFill>
                  <a:schemeClr val="tx1"/>
                </a:solidFill>
              </a:rPr>
              <a:t>Definition of children and youth</a:t>
            </a:r>
            <a:endParaRPr lang="sl-SI" sz="2400" dirty="0">
              <a:solidFill>
                <a:schemeClr val="tx1"/>
              </a:solidFill>
            </a:endParaRPr>
          </a:p>
          <a:p>
            <a:endParaRPr lang="sl-SI" sz="2400" dirty="0">
              <a:solidFill>
                <a:schemeClr val="tx1"/>
              </a:solidFill>
            </a:endParaRPr>
          </a:p>
        </p:txBody>
      </p:sp>
      <p:sp>
        <p:nvSpPr>
          <p:cNvPr id="8" name="PoljeZBesedilom 7">
            <a:extLst>
              <a:ext uri="{FF2B5EF4-FFF2-40B4-BE49-F238E27FC236}">
                <a16:creationId xmlns:a16="http://schemas.microsoft.com/office/drawing/2014/main" id="{754532F5-42F4-44FC-A653-E898AE586829}"/>
              </a:ext>
            </a:extLst>
          </p:cNvPr>
          <p:cNvSpPr txBox="1"/>
          <p:nvPr/>
        </p:nvSpPr>
        <p:spPr>
          <a:xfrm>
            <a:off x="790576" y="2400300"/>
            <a:ext cx="10363199" cy="1323439"/>
          </a:xfrm>
          <a:prstGeom prst="rect">
            <a:avLst/>
          </a:prstGeom>
          <a:noFill/>
        </p:spPr>
        <p:txBody>
          <a:bodyPr wrap="square" rtlCol="0">
            <a:spAutoFit/>
          </a:bodyPr>
          <a:lstStyle/>
          <a:p>
            <a:r>
              <a:rPr lang="en-GB" sz="2000" dirty="0">
                <a:effectLst/>
                <a:latin typeface="Verdana" panose="020B0604030504040204" pitchFamily="34" charset="0"/>
                <a:ea typeface="Verdana" panose="020B0604030504040204" pitchFamily="34" charset="0"/>
                <a:cs typeface="Times New Roman" panose="02020603050405020304" pitchFamily="18" charset="0"/>
              </a:rPr>
              <a:t>World Health Organization (WHO) and United Nations Children's Fund (UNICEF) defines “adolescents” as individuals in the 10-19 years age group and “youth” as the individuals between 15-24 years of age. </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r>
              <a:rPr lang="sl-SI" sz="2000" dirty="0">
                <a:latin typeface="Verdana" panose="020B0604030504040204" pitchFamily="34" charset="0"/>
                <a:ea typeface="Verdana" panose="020B0604030504040204" pitchFamily="34" charset="0"/>
                <a:cs typeface="Times New Roman" panose="02020603050405020304" pitchFamily="18" charset="0"/>
              </a:rPr>
              <a:t>Term</a:t>
            </a:r>
            <a:r>
              <a:rPr lang="en-GB" sz="2000" dirty="0">
                <a:effectLst/>
                <a:latin typeface="Verdana" panose="020B0604030504040204" pitchFamily="34" charset="0"/>
                <a:ea typeface="Verdana" panose="020B0604030504040204" pitchFamily="34" charset="0"/>
                <a:cs typeface="Times New Roman" panose="02020603050405020304" pitchFamily="18" charset="0"/>
              </a:rPr>
              <a:t> 'Young People' covers the age range 10-24 years. </a:t>
            </a:r>
            <a:endParaRPr lang="sl-SI"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090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554479" y="287338"/>
            <a:ext cx="8380095" cy="909637"/>
          </a:xfrm>
        </p:spPr>
        <p:txBody>
          <a:bodyPr>
            <a:normAutofit/>
          </a:bodyPr>
          <a:lstStyle/>
          <a:p>
            <a:pPr algn="l"/>
            <a:r>
              <a:rPr lang="sl-SI" dirty="0" err="1"/>
              <a:t>Vulnerability</a:t>
            </a:r>
            <a:endParaRPr lang="sl-SI" dirty="0"/>
          </a:p>
        </p:txBody>
      </p:sp>
      <p:sp>
        <p:nvSpPr>
          <p:cNvPr id="3" name="Označba mesta vsebine 2">
            <a:extLst>
              <a:ext uri="{FF2B5EF4-FFF2-40B4-BE49-F238E27FC236}">
                <a16:creationId xmlns:a16="http://schemas.microsoft.com/office/drawing/2014/main" id="{FCDBFED8-00E7-4D91-85BF-5B2F4A4F5C55}"/>
              </a:ext>
            </a:extLst>
          </p:cNvPr>
          <p:cNvSpPr>
            <a:spLocks noGrp="1"/>
          </p:cNvSpPr>
          <p:nvPr>
            <p:ph type="subTitle" idx="1"/>
          </p:nvPr>
        </p:nvSpPr>
        <p:spPr>
          <a:xfrm>
            <a:off x="790575" y="1196975"/>
            <a:ext cx="9144000" cy="604202"/>
          </a:xfrm>
        </p:spPr>
        <p:txBody>
          <a:bodyPr/>
          <a:lstStyle/>
          <a:p>
            <a:pPr algn="l"/>
            <a:r>
              <a:rPr lang="en-GB" dirty="0">
                <a:solidFill>
                  <a:schemeClr val="tx1"/>
                </a:solidFill>
              </a:rPr>
              <a:t>Definition</a:t>
            </a:r>
            <a:r>
              <a:rPr lang="sl-SI" dirty="0">
                <a:solidFill>
                  <a:schemeClr val="tx1"/>
                </a:solidFill>
              </a:rPr>
              <a:t>s</a:t>
            </a:r>
            <a:r>
              <a:rPr lang="en-GB" dirty="0">
                <a:solidFill>
                  <a:schemeClr val="tx1"/>
                </a:solidFill>
              </a:rPr>
              <a:t> of </a:t>
            </a:r>
            <a:r>
              <a:rPr lang="sl-SI" dirty="0" err="1">
                <a:solidFill>
                  <a:schemeClr val="tx1"/>
                </a:solidFill>
              </a:rPr>
              <a:t>vulnerability</a:t>
            </a:r>
            <a:endParaRPr lang="sl-SI" dirty="0">
              <a:solidFill>
                <a:schemeClr val="tx1"/>
              </a:solidFill>
            </a:endParaRPr>
          </a:p>
          <a:p>
            <a:endParaRPr lang="sl-SI" dirty="0">
              <a:solidFill>
                <a:schemeClr val="tx1"/>
              </a:solidFill>
            </a:endParaRPr>
          </a:p>
        </p:txBody>
      </p:sp>
      <p:sp>
        <p:nvSpPr>
          <p:cNvPr id="8" name="PoljeZBesedilom 7">
            <a:extLst>
              <a:ext uri="{FF2B5EF4-FFF2-40B4-BE49-F238E27FC236}">
                <a16:creationId xmlns:a16="http://schemas.microsoft.com/office/drawing/2014/main" id="{754532F5-42F4-44FC-A653-E898AE586829}"/>
              </a:ext>
            </a:extLst>
          </p:cNvPr>
          <p:cNvSpPr txBox="1"/>
          <p:nvPr/>
        </p:nvSpPr>
        <p:spPr>
          <a:xfrm>
            <a:off x="790575" y="2106612"/>
            <a:ext cx="10363199" cy="4015010"/>
          </a:xfrm>
          <a:prstGeom prst="rect">
            <a:avLst/>
          </a:prstGeom>
          <a:noFill/>
        </p:spPr>
        <p:txBody>
          <a:bodyPr wrap="square" rtlCol="0">
            <a:spAutoFit/>
          </a:bodyPr>
          <a:lstStyle/>
          <a:p>
            <a:pPr marL="342900" lvl="0" indent="-342900" algn="just">
              <a:lnSpc>
                <a:spcPct val="107000"/>
              </a:lnSpc>
              <a:spcBef>
                <a:spcPts val="600"/>
              </a:spcBef>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Vulnerability is a state of susceptibility to harm from exposure to stresses associated with environmental and social change and from the absence of capacity to adapt.</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000" dirty="0">
                <a:effectLst/>
                <a:latin typeface="Verdana" panose="020B0604030504040204" pitchFamily="34" charset="0"/>
                <a:ea typeface="Verdana" panose="020B0604030504040204" pitchFamily="34" charset="0"/>
                <a:cs typeface="Times New Roman" panose="02020603050405020304" pitchFamily="18" charset="0"/>
              </a:rPr>
              <a:t>The intrinsic and dynamic feature of an element at risk that determines the expected damage/harm resulting from a given hazardous event and is often even affected by the harmful event itself. Vulnerability changes continuously over time and is driven by physical, social, economic, and environmental factors.</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000" dirty="0">
                <a:effectLst/>
                <a:latin typeface="Verdana" panose="020B0604030504040204" pitchFamily="34" charset="0"/>
                <a:ea typeface="Verdana" panose="020B0604030504040204" pitchFamily="34" charset="0"/>
                <a:cs typeface="Times New Roman" panose="02020603050405020304" pitchFamily="18" charset="0"/>
              </a:rPr>
              <a:t>“The potential to suffer harm or loss, related to the capacity to anticipate a hazard, cope with it, resist it and recover from its impact.  Both vulnerability and its antithesis, resilience, are determined by physical, environmental, social, economic, political, cultural, and institutional factors</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401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493519" y="287338"/>
            <a:ext cx="8441055" cy="909637"/>
          </a:xfrm>
        </p:spPr>
        <p:txBody>
          <a:bodyPr>
            <a:normAutofit/>
          </a:bodyPr>
          <a:lstStyle/>
          <a:p>
            <a:pPr algn="l"/>
            <a:r>
              <a:rPr lang="sl-SI" dirty="0" err="1"/>
              <a:t>Vulnerability</a:t>
            </a:r>
            <a:endParaRPr lang="sl-SI" dirty="0"/>
          </a:p>
        </p:txBody>
      </p:sp>
      <p:sp>
        <p:nvSpPr>
          <p:cNvPr id="3" name="Označba mesta vsebine 2">
            <a:extLst>
              <a:ext uri="{FF2B5EF4-FFF2-40B4-BE49-F238E27FC236}">
                <a16:creationId xmlns:a16="http://schemas.microsoft.com/office/drawing/2014/main" id="{FCDBFED8-00E7-4D91-85BF-5B2F4A4F5C55}"/>
              </a:ext>
            </a:extLst>
          </p:cNvPr>
          <p:cNvSpPr>
            <a:spLocks noGrp="1"/>
          </p:cNvSpPr>
          <p:nvPr>
            <p:ph type="subTitle" idx="1"/>
          </p:nvPr>
        </p:nvSpPr>
        <p:spPr>
          <a:xfrm>
            <a:off x="790575" y="1196975"/>
            <a:ext cx="9144000" cy="604202"/>
          </a:xfrm>
        </p:spPr>
        <p:txBody>
          <a:bodyPr/>
          <a:lstStyle/>
          <a:p>
            <a:pPr algn="l"/>
            <a:r>
              <a:rPr lang="en-GB" dirty="0">
                <a:solidFill>
                  <a:schemeClr val="tx1"/>
                </a:solidFill>
              </a:rPr>
              <a:t>Definition</a:t>
            </a:r>
            <a:r>
              <a:rPr lang="sl-SI" dirty="0">
                <a:solidFill>
                  <a:schemeClr val="tx1"/>
                </a:solidFill>
              </a:rPr>
              <a:t>s</a:t>
            </a:r>
            <a:r>
              <a:rPr lang="en-GB" dirty="0">
                <a:solidFill>
                  <a:schemeClr val="tx1"/>
                </a:solidFill>
              </a:rPr>
              <a:t> of </a:t>
            </a:r>
            <a:r>
              <a:rPr lang="sl-SI" dirty="0" err="1">
                <a:solidFill>
                  <a:schemeClr val="tx1"/>
                </a:solidFill>
              </a:rPr>
              <a:t>vulnerability</a:t>
            </a:r>
            <a:endParaRPr lang="sl-SI" dirty="0">
              <a:solidFill>
                <a:schemeClr val="tx1"/>
              </a:solidFill>
            </a:endParaRPr>
          </a:p>
          <a:p>
            <a:endParaRPr lang="sl-SI" dirty="0">
              <a:solidFill>
                <a:schemeClr val="tx1"/>
              </a:solidFill>
            </a:endParaRPr>
          </a:p>
        </p:txBody>
      </p:sp>
      <p:sp>
        <p:nvSpPr>
          <p:cNvPr id="8" name="PoljeZBesedilom 7">
            <a:extLst>
              <a:ext uri="{FF2B5EF4-FFF2-40B4-BE49-F238E27FC236}">
                <a16:creationId xmlns:a16="http://schemas.microsoft.com/office/drawing/2014/main" id="{754532F5-42F4-44FC-A653-E898AE586829}"/>
              </a:ext>
            </a:extLst>
          </p:cNvPr>
          <p:cNvSpPr txBox="1"/>
          <p:nvPr/>
        </p:nvSpPr>
        <p:spPr>
          <a:xfrm>
            <a:off x="790575" y="1801177"/>
            <a:ext cx="10487025" cy="4215193"/>
          </a:xfrm>
          <a:prstGeom prst="rect">
            <a:avLst/>
          </a:prstGeom>
          <a:noFill/>
        </p:spPr>
        <p:txBody>
          <a:bodyPr wrap="square" rtlCol="0">
            <a:spAutoFit/>
          </a:bodyPr>
          <a:lstStyle/>
          <a:p>
            <a:pPr marL="342900" lvl="0" indent="-342900" algn="just">
              <a:lnSpc>
                <a:spcPct val="107000"/>
              </a:lnSpc>
              <a:buFont typeface="Symbol" panose="05050102010706020507" pitchFamily="18" charset="2"/>
              <a:buChar char=""/>
            </a:pPr>
            <a:r>
              <a:rPr lang="en-GB" dirty="0">
                <a:effectLst/>
                <a:latin typeface="Verdana" panose="020B0604030504040204" pitchFamily="34" charset="0"/>
                <a:ea typeface="Verdana" panose="020B0604030504040204" pitchFamily="34" charset="0"/>
                <a:cs typeface="Times New Roman" panose="02020603050405020304" pitchFamily="18" charset="0"/>
              </a:rPr>
              <a:t>Vulnerability is related to the characteristics and circumstances of a community or system; these characteristics and circumstances make community or system susceptible to hazard and cause loss. There are many aspects of vulnerability, arising from various physical, social, economic, and environmental factors. Examples may include poor design and construction of buildings, inadequate protection of assets, lack of public information and awareness, limited official recognition of risks and preparedness measures, and disregard for wise environmental management.</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dirty="0">
                <a:effectLst/>
                <a:latin typeface="Verdana" panose="020B0604030504040204" pitchFamily="34" charset="0"/>
                <a:ea typeface="Verdana" panose="020B0604030504040204" pitchFamily="34" charset="0"/>
                <a:cs typeface="Times New Roman" panose="02020603050405020304" pitchFamily="18" charset="0"/>
              </a:rPr>
              <a:t>Vulnerability refers to the inability (of a system or a unit) to withstand the effects of a hostile environment</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dirty="0">
                <a:effectLst/>
                <a:latin typeface="Verdana" panose="020B0604030504040204" pitchFamily="34" charset="0"/>
                <a:ea typeface="Verdana" panose="020B0604030504040204" pitchFamily="34" charset="0"/>
                <a:cs typeface="Times New Roman" panose="02020603050405020304" pitchFamily="18" charset="0"/>
              </a:rPr>
              <a:t>Vulnerability = (Exposure ) + (Resistance) + (Resilience)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dirty="0">
                <a:effectLst/>
                <a:latin typeface="Verdana" panose="020B0604030504040204" pitchFamily="34" charset="0"/>
                <a:ea typeface="Verdana" panose="020B0604030504040204" pitchFamily="34" charset="0"/>
                <a:cs typeface="Times New Roman" panose="02020603050405020304" pitchFamily="18" charset="0"/>
              </a:rPr>
              <a:t>With: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en-GB" dirty="0">
                <a:effectLst/>
                <a:latin typeface="Verdana" panose="020B0604030504040204" pitchFamily="34" charset="0"/>
                <a:ea typeface="Verdana" panose="020B0604030504040204" pitchFamily="34" charset="0"/>
                <a:cs typeface="Times New Roman" panose="02020603050405020304" pitchFamily="18" charset="0"/>
              </a:rPr>
              <a:t>Exposure: at risk property and population</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en-GB" dirty="0">
                <a:effectLst/>
                <a:latin typeface="Verdana" panose="020B0604030504040204" pitchFamily="34" charset="0"/>
                <a:ea typeface="Verdana" panose="020B0604030504040204" pitchFamily="34" charset="0"/>
                <a:cs typeface="Times New Roman" panose="02020603050405020304" pitchFamily="18" charset="0"/>
              </a:rPr>
              <a:t>Resistance: Measures taken to prevent, avoid or reduce loss</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1143000" lvl="2" indent="-228600" algn="just">
              <a:lnSpc>
                <a:spcPct val="107000"/>
              </a:lnSpc>
              <a:spcAft>
                <a:spcPts val="600"/>
              </a:spcAft>
              <a:buFont typeface="Wingdings" panose="05000000000000000000" pitchFamily="2" charset="2"/>
              <a:buChar char=""/>
            </a:pPr>
            <a:r>
              <a:rPr lang="en-GB" dirty="0">
                <a:effectLst/>
                <a:latin typeface="Verdana" panose="020B0604030504040204" pitchFamily="34" charset="0"/>
                <a:ea typeface="Verdana" panose="020B0604030504040204" pitchFamily="34" charset="0"/>
                <a:cs typeface="Times New Roman" panose="02020603050405020304" pitchFamily="18" charset="0"/>
              </a:rPr>
              <a:t>Resilience: Ability to recover prior state or achieve desired post-disaster state</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324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473199" y="287338"/>
            <a:ext cx="8461375" cy="909637"/>
          </a:xfrm>
        </p:spPr>
        <p:txBody>
          <a:bodyPr>
            <a:normAutofit/>
          </a:bodyPr>
          <a:lstStyle/>
          <a:p>
            <a:pPr algn="l"/>
            <a:r>
              <a:rPr lang="sl-SI" dirty="0" err="1"/>
              <a:t>Vulnerability</a:t>
            </a:r>
            <a:endParaRPr lang="sl-SI" dirty="0"/>
          </a:p>
        </p:txBody>
      </p:sp>
      <p:sp>
        <p:nvSpPr>
          <p:cNvPr id="3" name="Označba mesta vsebine 2">
            <a:extLst>
              <a:ext uri="{FF2B5EF4-FFF2-40B4-BE49-F238E27FC236}">
                <a16:creationId xmlns:a16="http://schemas.microsoft.com/office/drawing/2014/main" id="{FCDBFED8-00E7-4D91-85BF-5B2F4A4F5C55}"/>
              </a:ext>
            </a:extLst>
          </p:cNvPr>
          <p:cNvSpPr>
            <a:spLocks noGrp="1"/>
          </p:cNvSpPr>
          <p:nvPr>
            <p:ph type="subTitle" idx="1"/>
          </p:nvPr>
        </p:nvSpPr>
        <p:spPr>
          <a:xfrm>
            <a:off x="790575" y="1196975"/>
            <a:ext cx="9144000" cy="604202"/>
          </a:xfrm>
        </p:spPr>
        <p:txBody>
          <a:bodyPr/>
          <a:lstStyle/>
          <a:p>
            <a:pPr algn="l"/>
            <a:r>
              <a:rPr lang="en-GB" dirty="0">
                <a:solidFill>
                  <a:schemeClr val="tx1"/>
                </a:solidFill>
              </a:rPr>
              <a:t>Types of vulnerability </a:t>
            </a:r>
            <a:endParaRPr lang="sl-SI" dirty="0">
              <a:solidFill>
                <a:schemeClr val="tx1"/>
              </a:solidFill>
            </a:endParaRPr>
          </a:p>
        </p:txBody>
      </p:sp>
      <p:sp>
        <p:nvSpPr>
          <p:cNvPr id="8" name="PoljeZBesedilom 7">
            <a:extLst>
              <a:ext uri="{FF2B5EF4-FFF2-40B4-BE49-F238E27FC236}">
                <a16:creationId xmlns:a16="http://schemas.microsoft.com/office/drawing/2014/main" id="{754532F5-42F4-44FC-A653-E898AE586829}"/>
              </a:ext>
            </a:extLst>
          </p:cNvPr>
          <p:cNvSpPr txBox="1"/>
          <p:nvPr/>
        </p:nvSpPr>
        <p:spPr>
          <a:xfrm>
            <a:off x="790575" y="2530303"/>
            <a:ext cx="10363199" cy="1868910"/>
          </a:xfrm>
          <a:prstGeom prst="rect">
            <a:avLst/>
          </a:prstGeom>
          <a:noFill/>
        </p:spPr>
        <p:txBody>
          <a:bodyPr wrap="square" rtlCol="0">
            <a:spAutoFit/>
          </a:bodyPr>
          <a:lstStyle/>
          <a:p>
            <a:pPr marL="342900" lvl="0" indent="-342900">
              <a:lnSpc>
                <a:spcPct val="107000"/>
              </a:lnSpc>
              <a:spcBef>
                <a:spcPts val="600"/>
              </a:spcBef>
              <a:buFont typeface="Symbol" panose="05050102010706020507" pitchFamily="18" charset="2"/>
              <a:buChar char=""/>
            </a:pPr>
            <a:r>
              <a:rPr lang="en-GB" sz="2400" dirty="0">
                <a:effectLst/>
                <a:latin typeface="Verdana" panose="020B0604030504040204" pitchFamily="34" charset="0"/>
                <a:ea typeface="Verdana" panose="020B0604030504040204" pitchFamily="34" charset="0"/>
                <a:cs typeface="Times New Roman" panose="02020603050405020304" pitchFamily="18" charset="0"/>
              </a:rPr>
              <a:t>Social/Human</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Bef>
                <a:spcPts val="600"/>
              </a:spcBef>
              <a:buFont typeface="Symbol" panose="05050102010706020507" pitchFamily="18" charset="2"/>
              <a:buChar char=""/>
            </a:pPr>
            <a:r>
              <a:rPr lang="en-GB" sz="2400" dirty="0">
                <a:effectLst/>
                <a:latin typeface="Verdana" panose="020B0604030504040204" pitchFamily="34" charset="0"/>
                <a:ea typeface="Verdana" panose="020B0604030504040204" pitchFamily="34" charset="0"/>
                <a:cs typeface="Times New Roman" panose="02020603050405020304" pitchFamily="18" charset="0"/>
              </a:rPr>
              <a:t>Physical</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Bef>
                <a:spcPts val="600"/>
              </a:spcBef>
              <a:buFont typeface="Symbol" panose="05050102010706020507" pitchFamily="18" charset="2"/>
              <a:buChar char=""/>
            </a:pPr>
            <a:r>
              <a:rPr lang="en-GB" sz="2400" dirty="0">
                <a:effectLst/>
                <a:latin typeface="Verdana" panose="020B0604030504040204" pitchFamily="34" charset="0"/>
                <a:ea typeface="Verdana" panose="020B0604030504040204" pitchFamily="34" charset="0"/>
                <a:cs typeface="Times New Roman" panose="02020603050405020304" pitchFamily="18" charset="0"/>
              </a:rPr>
              <a:t>Economic</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Bef>
                <a:spcPts val="600"/>
              </a:spcBef>
              <a:buFont typeface="Symbol" panose="05050102010706020507" pitchFamily="18" charset="2"/>
              <a:buChar char=""/>
            </a:pPr>
            <a:r>
              <a:rPr lang="en-GB" sz="2400" dirty="0">
                <a:effectLst/>
                <a:latin typeface="Verdana" panose="020B0604030504040204" pitchFamily="34" charset="0"/>
                <a:ea typeface="Verdana" panose="020B0604030504040204" pitchFamily="34" charset="0"/>
                <a:cs typeface="Times New Roman" panose="02020603050405020304" pitchFamily="18" charset="0"/>
              </a:rPr>
              <a:t>Environmental</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21" name="Diagram 20">
            <a:extLst>
              <a:ext uri="{FF2B5EF4-FFF2-40B4-BE49-F238E27FC236}">
                <a16:creationId xmlns:a16="http://schemas.microsoft.com/office/drawing/2014/main" id="{125E6267-494E-431C-BEA1-F5B627441D92}"/>
              </a:ext>
            </a:extLst>
          </p:cNvPr>
          <p:cNvGraphicFramePr/>
          <p:nvPr>
            <p:extLst>
              <p:ext uri="{D42A27DB-BD31-4B8C-83A1-F6EECF244321}">
                <p14:modId xmlns:p14="http://schemas.microsoft.com/office/powerpoint/2010/main" val="672694368"/>
              </p:ext>
            </p:extLst>
          </p:nvPr>
        </p:nvGraphicFramePr>
        <p:xfrm>
          <a:off x="4701539" y="1801177"/>
          <a:ext cx="5671185" cy="3516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58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483359" y="287338"/>
            <a:ext cx="8451215" cy="909637"/>
          </a:xfrm>
        </p:spPr>
        <p:txBody>
          <a:bodyPr>
            <a:normAutofit/>
          </a:bodyPr>
          <a:lstStyle/>
          <a:p>
            <a:pPr algn="l"/>
            <a:r>
              <a:rPr lang="sl-SI" dirty="0" err="1"/>
              <a:t>Vulnerability</a:t>
            </a:r>
            <a:endParaRPr lang="sl-SI" dirty="0"/>
          </a:p>
        </p:txBody>
      </p:sp>
      <p:sp>
        <p:nvSpPr>
          <p:cNvPr id="3" name="Označba mesta vsebine 2">
            <a:extLst>
              <a:ext uri="{FF2B5EF4-FFF2-40B4-BE49-F238E27FC236}">
                <a16:creationId xmlns:a16="http://schemas.microsoft.com/office/drawing/2014/main" id="{FCDBFED8-00E7-4D91-85BF-5B2F4A4F5C55}"/>
              </a:ext>
            </a:extLst>
          </p:cNvPr>
          <p:cNvSpPr>
            <a:spLocks noGrp="1"/>
          </p:cNvSpPr>
          <p:nvPr>
            <p:ph type="subTitle" idx="1"/>
          </p:nvPr>
        </p:nvSpPr>
        <p:spPr>
          <a:xfrm>
            <a:off x="790575" y="1196975"/>
            <a:ext cx="9144000" cy="604202"/>
          </a:xfrm>
        </p:spPr>
        <p:txBody>
          <a:bodyPr/>
          <a:lstStyle/>
          <a:p>
            <a:pPr algn="l"/>
            <a:r>
              <a:rPr lang="sl-SI" dirty="0" err="1">
                <a:solidFill>
                  <a:schemeClr val="tx1"/>
                </a:solidFill>
              </a:rPr>
              <a:t>Common</a:t>
            </a:r>
            <a:r>
              <a:rPr lang="sl-SI" dirty="0">
                <a:solidFill>
                  <a:schemeClr val="tx1"/>
                </a:solidFill>
              </a:rPr>
              <a:t> </a:t>
            </a:r>
            <a:r>
              <a:rPr lang="sl-SI" dirty="0" err="1">
                <a:solidFill>
                  <a:schemeClr val="tx1"/>
                </a:solidFill>
              </a:rPr>
              <a:t>caracteristic</a:t>
            </a:r>
            <a:r>
              <a:rPr lang="sl-SI" dirty="0">
                <a:solidFill>
                  <a:schemeClr val="tx1"/>
                </a:solidFill>
              </a:rPr>
              <a:t> </a:t>
            </a:r>
            <a:r>
              <a:rPr lang="sl-SI" dirty="0" err="1">
                <a:solidFill>
                  <a:schemeClr val="tx1"/>
                </a:solidFill>
              </a:rPr>
              <a:t>of</a:t>
            </a:r>
            <a:r>
              <a:rPr lang="sl-SI" dirty="0">
                <a:solidFill>
                  <a:schemeClr val="tx1"/>
                </a:solidFill>
              </a:rPr>
              <a:t> </a:t>
            </a:r>
            <a:r>
              <a:rPr lang="sl-SI" dirty="0" err="1">
                <a:solidFill>
                  <a:schemeClr val="tx1"/>
                </a:solidFill>
              </a:rPr>
              <a:t>vulnerabilty</a:t>
            </a:r>
            <a:endParaRPr lang="sl-SI" dirty="0">
              <a:solidFill>
                <a:schemeClr val="tx1"/>
              </a:solidFill>
            </a:endParaRPr>
          </a:p>
        </p:txBody>
      </p:sp>
      <p:sp>
        <p:nvSpPr>
          <p:cNvPr id="8" name="PoljeZBesedilom 7">
            <a:extLst>
              <a:ext uri="{FF2B5EF4-FFF2-40B4-BE49-F238E27FC236}">
                <a16:creationId xmlns:a16="http://schemas.microsoft.com/office/drawing/2014/main" id="{754532F5-42F4-44FC-A653-E898AE586829}"/>
              </a:ext>
            </a:extLst>
          </p:cNvPr>
          <p:cNvSpPr txBox="1"/>
          <p:nvPr/>
        </p:nvSpPr>
        <p:spPr>
          <a:xfrm>
            <a:off x="790575" y="2530303"/>
            <a:ext cx="10363199" cy="1655518"/>
          </a:xfrm>
          <a:prstGeom prst="rect">
            <a:avLst/>
          </a:prstGeom>
          <a:noFill/>
        </p:spPr>
        <p:txBody>
          <a:bodyPr wrap="square" rtlCol="0">
            <a:spAutoFit/>
          </a:bodyPr>
          <a:lstStyle/>
          <a:p>
            <a:pPr marL="342900" lvl="0" indent="-342900" algn="just">
              <a:lnSpc>
                <a:spcPct val="107000"/>
              </a:lnSpc>
              <a:spcBef>
                <a:spcPts val="600"/>
              </a:spcBef>
              <a:buFont typeface="Symbol" panose="05050102010706020507" pitchFamily="18" charset="2"/>
              <a:buChar char=""/>
            </a:pPr>
            <a:r>
              <a:rPr lang="en-GB" sz="2400" dirty="0">
                <a:effectLst/>
                <a:latin typeface="Verdana" panose="020B0604030504040204" pitchFamily="34" charset="0"/>
                <a:ea typeface="Verdana" panose="020B0604030504040204" pitchFamily="34" charset="0"/>
                <a:cs typeface="Times New Roman" panose="02020603050405020304" pitchFamily="18" charset="0"/>
              </a:rPr>
              <a:t>Multi-dimensional</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400" dirty="0">
                <a:effectLst/>
                <a:latin typeface="Verdana" panose="020B0604030504040204" pitchFamily="34" charset="0"/>
                <a:ea typeface="Verdana" panose="020B0604030504040204" pitchFamily="34" charset="0"/>
                <a:cs typeface="Times New Roman" panose="02020603050405020304" pitchFamily="18" charset="0"/>
              </a:rPr>
              <a:t>Dynamic </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400" dirty="0">
                <a:effectLst/>
                <a:latin typeface="Verdana" panose="020B0604030504040204" pitchFamily="34" charset="0"/>
                <a:ea typeface="Verdana" panose="020B0604030504040204" pitchFamily="34" charset="0"/>
                <a:cs typeface="Times New Roman" panose="02020603050405020304" pitchFamily="18" charset="0"/>
              </a:rPr>
              <a:t>Scale-dependent </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sl-SI" sz="2400" dirty="0" err="1">
                <a:effectLst/>
                <a:latin typeface="Verdana" panose="020B0604030504040204" pitchFamily="34" charset="0"/>
                <a:ea typeface="Verdana" panose="020B0604030504040204" pitchFamily="34" charset="0"/>
                <a:cs typeface="Times New Roman" panose="02020603050405020304" pitchFamily="18" charset="0"/>
              </a:rPr>
              <a:t>Case</a:t>
            </a:r>
            <a:r>
              <a:rPr lang="sl-SI" sz="2400" dirty="0">
                <a:effectLst/>
                <a:latin typeface="Verdana" panose="020B0604030504040204" pitchFamily="34" charset="0"/>
                <a:ea typeface="Verdana" panose="020B0604030504040204" pitchFamily="34" charset="0"/>
                <a:cs typeface="Times New Roman" panose="02020603050405020304" pitchFamily="18" charset="0"/>
              </a:rPr>
              <a:t> </a:t>
            </a:r>
            <a:r>
              <a:rPr lang="en-GB" sz="2400" dirty="0">
                <a:effectLst/>
                <a:latin typeface="Verdana" panose="020B0604030504040204" pitchFamily="34" charset="0"/>
                <a:ea typeface="Verdana" panose="020B0604030504040204" pitchFamily="34" charset="0"/>
                <a:cs typeface="Times New Roman" panose="02020603050405020304" pitchFamily="18" charset="0"/>
              </a:rPr>
              <a:t>specific</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591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473199" y="287338"/>
            <a:ext cx="8461375" cy="909637"/>
          </a:xfrm>
        </p:spPr>
        <p:txBody>
          <a:bodyPr>
            <a:normAutofit/>
          </a:bodyPr>
          <a:lstStyle/>
          <a:p>
            <a:pPr algn="l"/>
            <a:r>
              <a:rPr lang="sl-SI" dirty="0" err="1"/>
              <a:t>Youth&amp;Vulnerability</a:t>
            </a:r>
            <a:endParaRPr lang="sl-SI" dirty="0"/>
          </a:p>
        </p:txBody>
      </p:sp>
      <p:sp>
        <p:nvSpPr>
          <p:cNvPr id="3" name="Označba mesta vsebine 2">
            <a:extLst>
              <a:ext uri="{FF2B5EF4-FFF2-40B4-BE49-F238E27FC236}">
                <a16:creationId xmlns:a16="http://schemas.microsoft.com/office/drawing/2014/main" id="{FCDBFED8-00E7-4D91-85BF-5B2F4A4F5C55}"/>
              </a:ext>
            </a:extLst>
          </p:cNvPr>
          <p:cNvSpPr>
            <a:spLocks noGrp="1"/>
          </p:cNvSpPr>
          <p:nvPr>
            <p:ph type="subTitle" idx="1"/>
          </p:nvPr>
        </p:nvSpPr>
        <p:spPr>
          <a:xfrm>
            <a:off x="790574" y="1196521"/>
            <a:ext cx="9144000" cy="604202"/>
          </a:xfrm>
        </p:spPr>
        <p:txBody>
          <a:bodyPr>
            <a:normAutofit/>
          </a:bodyPr>
          <a:lstStyle/>
          <a:p>
            <a:pPr algn="l"/>
            <a:r>
              <a:rPr lang="sl-SI" sz="2000" b="1" dirty="0" err="1">
                <a:solidFill>
                  <a:schemeClr val="tx1"/>
                </a:solidFill>
                <a:cs typeface="Times New Roman" panose="02020603050405020304" pitchFamily="18" charset="0"/>
              </a:rPr>
              <a:t>Resime</a:t>
            </a:r>
            <a:endParaRPr lang="sl-SI" sz="2000" b="1" dirty="0">
              <a:solidFill>
                <a:schemeClr val="tx1"/>
              </a:solidFill>
            </a:endParaRPr>
          </a:p>
        </p:txBody>
      </p:sp>
      <p:sp>
        <p:nvSpPr>
          <p:cNvPr id="7" name="PoljeZBesedilom 6">
            <a:extLst>
              <a:ext uri="{FF2B5EF4-FFF2-40B4-BE49-F238E27FC236}">
                <a16:creationId xmlns:a16="http://schemas.microsoft.com/office/drawing/2014/main" id="{E8E0046B-2984-45F0-8756-988A5921C79B}"/>
              </a:ext>
            </a:extLst>
          </p:cNvPr>
          <p:cNvSpPr txBox="1"/>
          <p:nvPr/>
        </p:nvSpPr>
        <p:spPr>
          <a:xfrm>
            <a:off x="824721" y="1954885"/>
            <a:ext cx="10483359" cy="1443472"/>
          </a:xfrm>
          <a:prstGeom prst="rect">
            <a:avLst/>
          </a:prstGeom>
          <a:noFill/>
        </p:spPr>
        <p:txBody>
          <a:bodyPr wrap="square">
            <a:spAutoFit/>
          </a:bodyPr>
          <a:lstStyle/>
          <a:p>
            <a:pPr marL="285750" indent="-285750" algn="just">
              <a:lnSpc>
                <a:spcPct val="107000"/>
              </a:lnSpc>
              <a:spcBef>
                <a:spcPts val="600"/>
              </a:spcBef>
              <a:spcAft>
                <a:spcPts val="600"/>
              </a:spcAft>
              <a:buFont typeface="Arial" panose="020B0604020202020204" pitchFamily="34" charset="0"/>
              <a:buChar char="•"/>
            </a:pPr>
            <a:r>
              <a:rPr lang="sl-SI" sz="2000" dirty="0">
                <a:latin typeface="Verdana" panose="020B0604030504040204" pitchFamily="34" charset="0"/>
                <a:ea typeface="Verdana" panose="020B0604030504040204" pitchFamily="34" charset="0"/>
                <a:cs typeface="Times New Roman" panose="02020603050405020304" pitchFamily="18" charset="0"/>
              </a:rPr>
              <a:t>C</a:t>
            </a:r>
            <a:r>
              <a:rPr lang="en-GB" sz="2000" dirty="0">
                <a:effectLst/>
                <a:latin typeface="Verdana" panose="020B0604030504040204" pitchFamily="34" charset="0"/>
                <a:ea typeface="Verdana" panose="020B0604030504040204" pitchFamily="34" charset="0"/>
                <a:cs typeface="Times New Roman" panose="02020603050405020304" pitchFamily="18" charset="0"/>
              </a:rPr>
              <a:t>an you identify any vulnerability today’s society or individuals/groups are exposed to? </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en-GB" sz="2000" dirty="0">
                <a:effectLst/>
                <a:latin typeface="Verdana" panose="020B0604030504040204" pitchFamily="34" charset="0"/>
                <a:ea typeface="Verdana" panose="020B0604030504040204" pitchFamily="34" charset="0"/>
                <a:cs typeface="Times New Roman" panose="02020603050405020304" pitchFamily="18" charset="0"/>
              </a:rPr>
              <a:t>Can you identify any vulnerability youth is exposed today? Can you define context?</a:t>
            </a:r>
            <a:endParaRPr lang="sl-SI" sz="2000" dirty="0">
              <a:latin typeface="Verdana" panose="020B0604030504040204" pitchFamily="34" charset="0"/>
              <a:ea typeface="Verdana" panose="020B0604030504040204" pitchFamily="34" charset="0"/>
            </a:endParaRPr>
          </a:p>
        </p:txBody>
      </p:sp>
      <p:grpSp>
        <p:nvGrpSpPr>
          <p:cNvPr id="9" name="Skupina 8">
            <a:extLst>
              <a:ext uri="{FF2B5EF4-FFF2-40B4-BE49-F238E27FC236}">
                <a16:creationId xmlns:a16="http://schemas.microsoft.com/office/drawing/2014/main" id="{37B74A68-2703-4D44-9777-41E77FD5A3EB}"/>
              </a:ext>
            </a:extLst>
          </p:cNvPr>
          <p:cNvGrpSpPr/>
          <p:nvPr/>
        </p:nvGrpSpPr>
        <p:grpSpPr>
          <a:xfrm>
            <a:off x="3301803" y="4033210"/>
            <a:ext cx="1584647" cy="1613691"/>
            <a:chOff x="-156132" y="0"/>
            <a:chExt cx="706522" cy="803998"/>
          </a:xfrm>
        </p:grpSpPr>
        <p:pic>
          <p:nvPicPr>
            <p:cNvPr id="19" name="Slika 18">
              <a:hlinkClick r:id="rId2"/>
              <a:extLst>
                <a:ext uri="{FF2B5EF4-FFF2-40B4-BE49-F238E27FC236}">
                  <a16:creationId xmlns:a16="http://schemas.microsoft.com/office/drawing/2014/main" id="{08BB8F35-70E7-47B7-982D-E2EB197913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3560" cy="543560"/>
            </a:xfrm>
            <a:prstGeom prst="rect">
              <a:avLst/>
            </a:prstGeom>
            <a:noFill/>
            <a:ln>
              <a:noFill/>
            </a:ln>
          </p:spPr>
        </p:pic>
        <p:sp>
          <p:nvSpPr>
            <p:cNvPr id="20" name="Polje z besedilom 13">
              <a:extLst>
                <a:ext uri="{FF2B5EF4-FFF2-40B4-BE49-F238E27FC236}">
                  <a16:creationId xmlns:a16="http://schemas.microsoft.com/office/drawing/2014/main" id="{3B5D03B3-208E-4641-B51F-D5B88C563FD7}"/>
                </a:ext>
              </a:extLst>
            </p:cNvPr>
            <p:cNvSpPr txBox="1"/>
            <p:nvPr/>
          </p:nvSpPr>
          <p:spPr>
            <a:xfrm>
              <a:off x="-156132" y="548068"/>
              <a:ext cx="706522" cy="25593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r>
                <a:rPr lang="en-US"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power of vulnerability</a:t>
              </a:r>
              <a:endParaRPr lang="sl-SI"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Skupina 9">
            <a:extLst>
              <a:ext uri="{FF2B5EF4-FFF2-40B4-BE49-F238E27FC236}">
                <a16:creationId xmlns:a16="http://schemas.microsoft.com/office/drawing/2014/main" id="{299E7CCC-8DFA-4B32-ABA3-C59E6EF50943}"/>
              </a:ext>
            </a:extLst>
          </p:cNvPr>
          <p:cNvGrpSpPr/>
          <p:nvPr/>
        </p:nvGrpSpPr>
        <p:grpSpPr>
          <a:xfrm>
            <a:off x="1222221" y="3843413"/>
            <a:ext cx="2079582" cy="1817612"/>
            <a:chOff x="0" y="0"/>
            <a:chExt cx="925974" cy="979523"/>
          </a:xfrm>
        </p:grpSpPr>
        <p:pic>
          <p:nvPicPr>
            <p:cNvPr id="17" name="Slika 16">
              <a:extLst>
                <a:ext uri="{FF2B5EF4-FFF2-40B4-BE49-F238E27FC236}">
                  <a16:creationId xmlns:a16="http://schemas.microsoft.com/office/drawing/2014/main" id="{6AD6040A-8651-4162-B40A-4D336B0605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03275" cy="751840"/>
            </a:xfrm>
            <a:prstGeom prst="rect">
              <a:avLst/>
            </a:prstGeom>
            <a:noFill/>
            <a:ln>
              <a:noFill/>
            </a:ln>
          </p:spPr>
        </p:pic>
        <p:sp>
          <p:nvSpPr>
            <p:cNvPr id="18" name="Polje z besedilom 16">
              <a:extLst>
                <a:ext uri="{FF2B5EF4-FFF2-40B4-BE49-F238E27FC236}">
                  <a16:creationId xmlns:a16="http://schemas.microsoft.com/office/drawing/2014/main" id="{639678A3-A082-41E4-85B4-AE59F01BE420}"/>
                </a:ext>
              </a:extLst>
            </p:cNvPr>
            <p:cNvSpPr txBox="1"/>
            <p:nvPr/>
          </p:nvSpPr>
          <p:spPr>
            <a:xfrm>
              <a:off x="11574" y="688693"/>
              <a:ext cx="914400" cy="29083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r>
                <a:rPr lang="en-US"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Economic vulnerability</a:t>
              </a:r>
              <a:endParaRPr lang="sl-SI"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 name="Skupina 10">
            <a:extLst>
              <a:ext uri="{FF2B5EF4-FFF2-40B4-BE49-F238E27FC236}">
                <a16:creationId xmlns:a16="http://schemas.microsoft.com/office/drawing/2014/main" id="{DAD63A92-A376-4783-8956-0B8CA5A76F36}"/>
              </a:ext>
            </a:extLst>
          </p:cNvPr>
          <p:cNvGrpSpPr/>
          <p:nvPr/>
        </p:nvGrpSpPr>
        <p:grpSpPr>
          <a:xfrm>
            <a:off x="5173027" y="4307565"/>
            <a:ext cx="3567239" cy="1178733"/>
            <a:chOff x="0" y="0"/>
            <a:chExt cx="1588560" cy="634998"/>
          </a:xfrm>
        </p:grpSpPr>
        <p:pic>
          <p:nvPicPr>
            <p:cNvPr id="15" name="Slika 14">
              <a:hlinkClick r:id="rId5"/>
              <a:extLst>
                <a:ext uri="{FF2B5EF4-FFF2-40B4-BE49-F238E27FC236}">
                  <a16:creationId xmlns:a16="http://schemas.microsoft.com/office/drawing/2014/main" id="{3D47EBAF-4787-48B5-8AC3-E0574E00A6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272" b="16114"/>
            <a:stretch/>
          </p:blipFill>
          <p:spPr bwMode="auto">
            <a:xfrm>
              <a:off x="0" y="0"/>
              <a:ext cx="1502410" cy="473710"/>
            </a:xfrm>
            <a:prstGeom prst="rect">
              <a:avLst/>
            </a:prstGeom>
            <a:ln>
              <a:noFill/>
            </a:ln>
            <a:extLst>
              <a:ext uri="{53640926-AAD7-44D8-BBD7-CCE9431645EC}">
                <a14:shadowObscured xmlns:a14="http://schemas.microsoft.com/office/drawing/2010/main"/>
              </a:ext>
            </a:extLst>
          </p:spPr>
        </p:pic>
        <p:sp>
          <p:nvSpPr>
            <p:cNvPr id="16" name="Polje z besedilom 20">
              <a:extLst>
                <a:ext uri="{FF2B5EF4-FFF2-40B4-BE49-F238E27FC236}">
                  <a16:creationId xmlns:a16="http://schemas.microsoft.com/office/drawing/2014/main" id="{49429EC9-DF9B-4778-A26D-A0CEFC3D8A3A}"/>
                </a:ext>
              </a:extLst>
            </p:cNvPr>
            <p:cNvSpPr txBox="1"/>
            <p:nvPr/>
          </p:nvSpPr>
          <p:spPr>
            <a:xfrm>
              <a:off x="86785" y="485775"/>
              <a:ext cx="1501775" cy="14922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just"/>
              <a:r>
                <a:rPr lang="en-GB"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Environmental</a:t>
              </a:r>
              <a:r>
                <a:rPr lang="en-US"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vulnerability</a:t>
              </a:r>
              <a:endParaRPr lang="sl-SI"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Skupina 11">
            <a:extLst>
              <a:ext uri="{FF2B5EF4-FFF2-40B4-BE49-F238E27FC236}">
                <a16:creationId xmlns:a16="http://schemas.microsoft.com/office/drawing/2014/main" id="{F00A39DC-9533-4226-8DCC-249DC721A6F0}"/>
              </a:ext>
            </a:extLst>
          </p:cNvPr>
          <p:cNvGrpSpPr/>
          <p:nvPr/>
        </p:nvGrpSpPr>
        <p:grpSpPr>
          <a:xfrm>
            <a:off x="9045888" y="3968089"/>
            <a:ext cx="2053908" cy="1575967"/>
            <a:chOff x="0" y="0"/>
            <a:chExt cx="914400" cy="848993"/>
          </a:xfrm>
        </p:grpSpPr>
        <p:pic>
          <p:nvPicPr>
            <p:cNvPr id="13" name="Slika 12">
              <a:extLst>
                <a:ext uri="{FF2B5EF4-FFF2-40B4-BE49-F238E27FC236}">
                  <a16:creationId xmlns:a16="http://schemas.microsoft.com/office/drawing/2014/main" id="{8A9DE0A4-E116-48EF-B8A9-8C74D9A2501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802640" cy="641350"/>
            </a:xfrm>
            <a:prstGeom prst="rect">
              <a:avLst/>
            </a:prstGeom>
            <a:noFill/>
            <a:ln>
              <a:noFill/>
            </a:ln>
          </p:spPr>
        </p:pic>
        <p:sp>
          <p:nvSpPr>
            <p:cNvPr id="14" name="Polje z besedilom 23">
              <a:extLst>
                <a:ext uri="{FF2B5EF4-FFF2-40B4-BE49-F238E27FC236}">
                  <a16:creationId xmlns:a16="http://schemas.microsoft.com/office/drawing/2014/main" id="{5C4FC3D9-5631-4EBB-9318-52137ACD7558}"/>
                </a:ext>
              </a:extLst>
            </p:cNvPr>
            <p:cNvSpPr txBox="1"/>
            <p:nvPr/>
          </p:nvSpPr>
          <p:spPr>
            <a:xfrm>
              <a:off x="0" y="699770"/>
              <a:ext cx="914400" cy="14922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just"/>
              <a:r>
                <a:rPr lang="en-US"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Social vulnerability</a:t>
              </a:r>
              <a:endParaRPr lang="sl-SI"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1246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DD8854-2D92-42CC-AE40-432CDA5EE73E}"/>
              </a:ext>
            </a:extLst>
          </p:cNvPr>
          <p:cNvSpPr>
            <a:spLocks noGrp="1"/>
          </p:cNvSpPr>
          <p:nvPr>
            <p:ph type="ctrTitle"/>
          </p:nvPr>
        </p:nvSpPr>
        <p:spPr>
          <a:xfrm>
            <a:off x="1349829" y="287338"/>
            <a:ext cx="8584746" cy="909637"/>
          </a:xfrm>
        </p:spPr>
        <p:txBody>
          <a:bodyPr>
            <a:normAutofit/>
          </a:bodyPr>
          <a:lstStyle/>
          <a:p>
            <a:pPr algn="l"/>
            <a:r>
              <a:rPr lang="sl-SI"/>
              <a:t>Youth&amp;Vulnerability</a:t>
            </a:r>
            <a:endParaRPr lang="sl-SI" dirty="0"/>
          </a:p>
        </p:txBody>
      </p:sp>
      <p:sp>
        <p:nvSpPr>
          <p:cNvPr id="3" name="Označba mesta vsebine 2">
            <a:extLst>
              <a:ext uri="{FF2B5EF4-FFF2-40B4-BE49-F238E27FC236}">
                <a16:creationId xmlns:a16="http://schemas.microsoft.com/office/drawing/2014/main" id="{FCDBFED8-00E7-4D91-85BF-5B2F4A4F5C55}"/>
              </a:ext>
            </a:extLst>
          </p:cNvPr>
          <p:cNvSpPr>
            <a:spLocks noGrp="1"/>
          </p:cNvSpPr>
          <p:nvPr>
            <p:ph type="subTitle" idx="1"/>
          </p:nvPr>
        </p:nvSpPr>
        <p:spPr>
          <a:xfrm>
            <a:off x="790575" y="1444625"/>
            <a:ext cx="9144000" cy="909636"/>
          </a:xfrm>
        </p:spPr>
        <p:txBody>
          <a:bodyPr>
            <a:normAutofit/>
          </a:bodyPr>
          <a:lstStyle/>
          <a:p>
            <a:pPr algn="l"/>
            <a:r>
              <a:rPr lang="sl-SI" dirty="0" err="1">
                <a:solidFill>
                  <a:schemeClr val="tx1"/>
                </a:solidFill>
              </a:rPr>
              <a:t>Why</a:t>
            </a:r>
            <a:r>
              <a:rPr lang="sl-SI" dirty="0">
                <a:solidFill>
                  <a:schemeClr val="tx1"/>
                </a:solidFill>
              </a:rPr>
              <a:t> </a:t>
            </a:r>
            <a:r>
              <a:rPr lang="sl-SI" dirty="0" err="1">
                <a:solidFill>
                  <a:schemeClr val="tx1"/>
                </a:solidFill>
              </a:rPr>
              <a:t>youth</a:t>
            </a:r>
            <a:r>
              <a:rPr lang="sl-SI" dirty="0">
                <a:solidFill>
                  <a:schemeClr val="tx1"/>
                </a:solidFill>
              </a:rPr>
              <a:t>/adolescence is </a:t>
            </a:r>
            <a:r>
              <a:rPr lang="sl-SI" dirty="0" err="1">
                <a:solidFill>
                  <a:schemeClr val="tx1"/>
                </a:solidFill>
              </a:rPr>
              <a:t>important</a:t>
            </a:r>
            <a:r>
              <a:rPr lang="sl-SI" dirty="0">
                <a:solidFill>
                  <a:schemeClr val="tx1"/>
                </a:solidFill>
              </a:rPr>
              <a:t>?</a:t>
            </a:r>
          </a:p>
          <a:p>
            <a:pPr algn="l"/>
            <a:r>
              <a:rPr lang="sl-SI" dirty="0" err="1">
                <a:solidFill>
                  <a:schemeClr val="tx1"/>
                </a:solidFill>
              </a:rPr>
              <a:t>Main</a:t>
            </a:r>
            <a:r>
              <a:rPr lang="sl-SI" dirty="0">
                <a:solidFill>
                  <a:schemeClr val="tx1"/>
                </a:solidFill>
              </a:rPr>
              <a:t> </a:t>
            </a:r>
            <a:r>
              <a:rPr lang="sl-SI" dirty="0" err="1">
                <a:solidFill>
                  <a:schemeClr val="tx1"/>
                </a:solidFill>
              </a:rPr>
              <a:t>aspects</a:t>
            </a:r>
            <a:r>
              <a:rPr lang="sl-SI" dirty="0">
                <a:solidFill>
                  <a:schemeClr val="tx1"/>
                </a:solidFill>
              </a:rPr>
              <a:t> </a:t>
            </a:r>
            <a:r>
              <a:rPr lang="sl-SI" dirty="0" err="1">
                <a:solidFill>
                  <a:schemeClr val="tx1"/>
                </a:solidFill>
              </a:rPr>
              <a:t>of</a:t>
            </a:r>
            <a:r>
              <a:rPr lang="sl-SI" dirty="0">
                <a:solidFill>
                  <a:schemeClr val="tx1"/>
                </a:solidFill>
              </a:rPr>
              <a:t> </a:t>
            </a:r>
            <a:r>
              <a:rPr lang="sl-SI" dirty="0" err="1">
                <a:solidFill>
                  <a:schemeClr val="tx1"/>
                </a:solidFill>
              </a:rPr>
              <a:t>youth</a:t>
            </a:r>
            <a:r>
              <a:rPr lang="sl-SI" dirty="0">
                <a:solidFill>
                  <a:schemeClr val="tx1"/>
                </a:solidFill>
              </a:rPr>
              <a:t> </a:t>
            </a:r>
            <a:r>
              <a:rPr lang="sl-SI" dirty="0" err="1">
                <a:solidFill>
                  <a:schemeClr val="tx1"/>
                </a:solidFill>
              </a:rPr>
              <a:t>vulnerability</a:t>
            </a:r>
            <a:r>
              <a:rPr lang="sl-SI" dirty="0">
                <a:solidFill>
                  <a:schemeClr val="tx1"/>
                </a:solidFill>
              </a:rPr>
              <a:t>.</a:t>
            </a:r>
          </a:p>
          <a:p>
            <a:pPr algn="l"/>
            <a:endParaRPr lang="sl-SI" dirty="0">
              <a:solidFill>
                <a:schemeClr val="tx1"/>
              </a:solidFill>
            </a:endParaRPr>
          </a:p>
          <a:p>
            <a:pPr algn="l"/>
            <a:endParaRPr lang="sl-SI" dirty="0">
              <a:solidFill>
                <a:schemeClr val="tx1"/>
              </a:solidFill>
            </a:endParaRPr>
          </a:p>
        </p:txBody>
      </p:sp>
      <p:sp>
        <p:nvSpPr>
          <p:cNvPr id="22" name="PoljeZBesedilom 21">
            <a:extLst>
              <a:ext uri="{FF2B5EF4-FFF2-40B4-BE49-F238E27FC236}">
                <a16:creationId xmlns:a16="http://schemas.microsoft.com/office/drawing/2014/main" id="{686F2C98-E453-4CDB-9C2C-6C2DCCF4B86A}"/>
              </a:ext>
            </a:extLst>
          </p:cNvPr>
          <p:cNvSpPr txBox="1"/>
          <p:nvPr/>
        </p:nvSpPr>
        <p:spPr>
          <a:xfrm>
            <a:off x="790575" y="2906077"/>
            <a:ext cx="6096000" cy="2246769"/>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Aspects of youth vulnerability:</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Material - health, housing, poverty, nutrition, education</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Emotional – care, love, psychosocial support</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Social – supportive peer group, role models to follow, guidance, gender equality, crime</a:t>
            </a:r>
          </a:p>
        </p:txBody>
      </p:sp>
    </p:spTree>
    <p:extLst>
      <p:ext uri="{BB962C8B-B14F-4D97-AF65-F5344CB8AC3E}">
        <p14:creationId xmlns:p14="http://schemas.microsoft.com/office/powerpoint/2010/main" val="3302940558"/>
      </p:ext>
    </p:extLst>
  </p:cSld>
  <p:clrMapOvr>
    <a:masterClrMapping/>
  </p:clrMapOvr>
</p:sld>
</file>

<file path=ppt/theme/theme1.xml><?xml version="1.0" encoding="utf-8"?>
<a:theme xmlns:a="http://schemas.openxmlformats.org/drawingml/2006/main" name="ActiveBusiness">
  <a:themeElements>
    <a:clrScheme name="Impostazioni personalizzate 1">
      <a:dk1>
        <a:srgbClr val="0A58A9"/>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tiveBusiness" id="{D2A331FC-B9CA-4212-B35C-146F5E0E58C8}" vid="{109F23B6-5915-4750-81E8-AF2CE29D5975}"/>
    </a:ext>
  </a:ext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KINESIS presentation template">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INESIS presentation template.pptx" id="{E4AA46DA-6C35-4448-AC2C-51C8BC59412C}" vid="{C6DF10F2-3852-4928-8590-BA44B3242C1F}"/>
    </a:ext>
  </a:extLst>
</a:theme>
</file>

<file path=docProps/app.xml><?xml version="1.0" encoding="utf-8"?>
<Properties xmlns="http://schemas.openxmlformats.org/officeDocument/2006/extended-properties" xmlns:vt="http://schemas.openxmlformats.org/officeDocument/2006/docPropsVTypes">
  <Template>ActiveBusiness</Template>
  <TotalTime>2751</TotalTime>
  <Words>1570</Words>
  <Application>Microsoft Office PowerPoint</Application>
  <PresentationFormat>Širokozaslonsko</PresentationFormat>
  <Paragraphs>223</Paragraphs>
  <Slides>27</Slides>
  <Notes>0</Notes>
  <HiddenSlides>0</HiddenSlides>
  <MMClips>0</MMClips>
  <ScaleCrop>false</ScaleCrop>
  <HeadingPairs>
    <vt:vector size="6" baseType="variant">
      <vt:variant>
        <vt:lpstr>Uporabljene pisave</vt:lpstr>
      </vt:variant>
      <vt:variant>
        <vt:i4>13</vt:i4>
      </vt:variant>
      <vt:variant>
        <vt:lpstr>Tema</vt:lpstr>
      </vt:variant>
      <vt:variant>
        <vt:i4>4</vt:i4>
      </vt:variant>
      <vt:variant>
        <vt:lpstr>Naslovi diapozitivov</vt:lpstr>
      </vt:variant>
      <vt:variant>
        <vt:i4>27</vt:i4>
      </vt:variant>
    </vt:vector>
  </HeadingPairs>
  <TitlesOfParts>
    <vt:vector size="44" baseType="lpstr">
      <vt:lpstr>Arial</vt:lpstr>
      <vt:lpstr>Arial Black</vt:lpstr>
      <vt:lpstr>Arial Narrow</vt:lpstr>
      <vt:lpstr>Calibri</vt:lpstr>
      <vt:lpstr>Courier New</vt:lpstr>
      <vt:lpstr>Open Sans Light</vt:lpstr>
      <vt:lpstr>Symbol</vt:lpstr>
      <vt:lpstr>Tahoma</vt:lpstr>
      <vt:lpstr>Times New Roman</vt:lpstr>
      <vt:lpstr>Trebuchet MS</vt:lpstr>
      <vt:lpstr>Verdana</vt:lpstr>
      <vt:lpstr>Wingdings</vt:lpstr>
      <vt:lpstr>Wingdings 3</vt:lpstr>
      <vt:lpstr>ActiveBusiness</vt:lpstr>
      <vt:lpstr>Struttura personalizzata</vt:lpstr>
      <vt:lpstr>Gladko</vt:lpstr>
      <vt:lpstr>KINESIS presentation template</vt:lpstr>
      <vt:lpstr>PowerPointova predstavitev</vt:lpstr>
      <vt:lpstr>Youth&amp;Vulnerability</vt:lpstr>
      <vt:lpstr>Youth</vt:lpstr>
      <vt:lpstr>Vulnerability</vt:lpstr>
      <vt:lpstr>Vulnerability</vt:lpstr>
      <vt:lpstr>Vulnerability</vt:lpstr>
      <vt:lpstr>Vulnerability</vt:lpstr>
      <vt:lpstr>Youth&amp;Vulnerability</vt:lpstr>
      <vt:lpstr>Youth&amp;Vulnerability</vt:lpstr>
      <vt:lpstr>Youth&amp;Vulnerability</vt:lpstr>
      <vt:lpstr>Youth&amp;Vulnerability</vt:lpstr>
      <vt:lpstr>Prevalent causes for youth vulnerabilities</vt:lpstr>
      <vt:lpstr>Causes for youth vulnerabilities</vt:lpstr>
      <vt:lpstr>Causes for youth vulnerabilities</vt:lpstr>
      <vt:lpstr>Causes for youth vulnerabilities</vt:lpstr>
      <vt:lpstr>Causes for youth vulnerabilities</vt:lpstr>
      <vt:lpstr>Causes for youth vulnerabilities</vt:lpstr>
      <vt:lpstr>Causes for youth vulnerabilities</vt:lpstr>
      <vt:lpstr>Causes for youth vulnerabilities</vt:lpstr>
      <vt:lpstr>Causes for youth vulnerabilities</vt:lpstr>
      <vt:lpstr>Causes for youth vulnerabilities</vt:lpstr>
      <vt:lpstr>Working with vulnerable youth</vt:lpstr>
      <vt:lpstr>Working with vulnerable youth</vt:lpstr>
      <vt:lpstr>Working with vulnerable youth</vt:lpstr>
      <vt:lpstr>Working with vulnerable youth</vt:lpstr>
      <vt:lpstr>Conclusion</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concept and behaviour characteristic of children from vulnerable groups</dc:title>
  <dc:creator>APGA</dc:creator>
  <cp:lastModifiedBy>Susec Danaja, 4AK</cp:lastModifiedBy>
  <cp:revision>42</cp:revision>
  <dcterms:created xsi:type="dcterms:W3CDTF">2021-03-08T11:46:06Z</dcterms:created>
  <dcterms:modified xsi:type="dcterms:W3CDTF">2022-01-26T07:42:55Z</dcterms:modified>
</cp:coreProperties>
</file>